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5" r:id="rId1"/>
  </p:sldMasterIdLst>
  <p:notesMasterIdLst>
    <p:notesMasterId r:id="rId54"/>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3" r:id="rId17"/>
    <p:sldId id="272" r:id="rId18"/>
    <p:sldId id="274" r:id="rId19"/>
    <p:sldId id="275" r:id="rId20"/>
    <p:sldId id="276" r:id="rId21"/>
    <p:sldId id="277" r:id="rId22"/>
    <p:sldId id="278" r:id="rId23"/>
    <p:sldId id="282" r:id="rId24"/>
    <p:sldId id="283" r:id="rId25"/>
    <p:sldId id="284" r:id="rId26"/>
    <p:sldId id="285" r:id="rId27"/>
    <p:sldId id="304" r:id="rId28"/>
    <p:sldId id="305" r:id="rId29"/>
    <p:sldId id="306" r:id="rId30"/>
    <p:sldId id="307" r:id="rId31"/>
    <p:sldId id="279" r:id="rId32"/>
    <p:sldId id="280" r:id="rId33"/>
    <p:sldId id="281"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8" r:id="rId49"/>
    <p:sldId id="301" r:id="rId50"/>
    <p:sldId id="302" r:id="rId51"/>
    <p:sldId id="309" r:id="rId52"/>
    <p:sldId id="30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B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napToGrid="0">
      <p:cViewPr varScale="1">
        <p:scale>
          <a:sx n="66" d="100"/>
          <a:sy n="66" d="100"/>
        </p:scale>
        <p:origin x="90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96198E-0FF8-4DCF-A50E-76713789C2C4}" type="datetimeFigureOut">
              <a:rPr lang="en-IN" smtClean="0"/>
              <a:t>08-11-2023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4A64E-F9BD-4C7A-A904-277F3DF52CF6}" type="slidenum">
              <a:rPr lang="en-IN" smtClean="0"/>
              <a:t>‹#›</a:t>
            </a:fld>
            <a:endParaRPr lang="en-IN"/>
          </a:p>
        </p:txBody>
      </p:sp>
    </p:spTree>
    <p:extLst>
      <p:ext uri="{BB962C8B-B14F-4D97-AF65-F5344CB8AC3E}">
        <p14:creationId xmlns:p14="http://schemas.microsoft.com/office/powerpoint/2010/main" val="60674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1413776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CC624A-9BCE-4FE0-A356-747683290D9B}"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797068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576351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91731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3438244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309613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3995532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3367604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194382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421535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276068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CC624A-9BCE-4FE0-A356-747683290D9B}"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144205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CC624A-9BCE-4FE0-A356-747683290D9B}" type="datetimeFigureOut">
              <a:rPr lang="en-IN" smtClean="0"/>
              <a:t>08-11-2023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309703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3598951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31196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6CC624A-9BCE-4FE0-A356-747683290D9B}" type="datetimeFigureOut">
              <a:rPr lang="en-IN" smtClean="0"/>
              <a:t>08-11-2023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3196888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CC624A-9BCE-4FE0-A356-747683290D9B}"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49ED90-7EF5-435C-815F-5762A6896F8D}" type="slidenum">
              <a:rPr lang="en-IN" smtClean="0"/>
              <a:t>‹#›</a:t>
            </a:fld>
            <a:endParaRPr lang="en-IN"/>
          </a:p>
        </p:txBody>
      </p:sp>
    </p:spTree>
    <p:extLst>
      <p:ext uri="{BB962C8B-B14F-4D97-AF65-F5344CB8AC3E}">
        <p14:creationId xmlns:p14="http://schemas.microsoft.com/office/powerpoint/2010/main" val="1026775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6CC624A-9BCE-4FE0-A356-747683290D9B}" type="datetimeFigureOut">
              <a:rPr lang="en-IN" smtClean="0"/>
              <a:t>08-11-2023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149ED90-7EF5-435C-815F-5762A6896F8D}" type="slidenum">
              <a:rPr lang="en-IN" smtClean="0"/>
              <a:t>‹#›</a:t>
            </a:fld>
            <a:endParaRPr lang="en-IN"/>
          </a:p>
        </p:txBody>
      </p:sp>
    </p:spTree>
    <p:extLst>
      <p:ext uri="{BB962C8B-B14F-4D97-AF65-F5344CB8AC3E}">
        <p14:creationId xmlns:p14="http://schemas.microsoft.com/office/powerpoint/2010/main" val="611286254"/>
      </p:ext>
    </p:extLst>
  </p:cSld>
  <p:clrMap bg1="dk1" tx1="lt1" bg2="dk2" tx2="lt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7F55-C2DB-7BA5-9D1A-5C8A6E218D4B}"/>
              </a:ext>
            </a:extLst>
          </p:cNvPr>
          <p:cNvSpPr>
            <a:spLocks noGrp="1"/>
          </p:cNvSpPr>
          <p:nvPr>
            <p:ph type="ctrTitle"/>
          </p:nvPr>
        </p:nvSpPr>
        <p:spPr>
          <a:xfrm>
            <a:off x="1023257" y="4920343"/>
            <a:ext cx="9826172" cy="734217"/>
          </a:xfrm>
        </p:spPr>
        <p:txBody>
          <a:bodyPr>
            <a:normAutofit fontScale="90000"/>
          </a:bodyPr>
          <a:lstStyle/>
          <a:p>
            <a:r>
              <a:rPr lang="en-US" sz="4800" dirty="0">
                <a:solidFill>
                  <a:schemeClr val="accent4">
                    <a:lumMod val="60000"/>
                    <a:lumOff val="40000"/>
                  </a:schemeClr>
                </a:solidFill>
                <a:highlight>
                  <a:srgbClr val="808000"/>
                </a:highlight>
              </a:rPr>
              <a:t>Capstone Project – </a:t>
            </a:r>
            <a:r>
              <a:rPr lang="en-US" sz="4800" dirty="0">
                <a:solidFill>
                  <a:schemeClr val="accent1"/>
                </a:solidFill>
                <a:highlight>
                  <a:srgbClr val="808000"/>
                </a:highlight>
              </a:rPr>
              <a:t>Olympic</a:t>
            </a:r>
            <a:r>
              <a:rPr lang="en-US" sz="4800" dirty="0">
                <a:solidFill>
                  <a:schemeClr val="accent4">
                    <a:lumMod val="60000"/>
                    <a:lumOff val="40000"/>
                  </a:schemeClr>
                </a:solidFill>
                <a:highlight>
                  <a:srgbClr val="808000"/>
                </a:highlight>
              </a:rPr>
              <a:t> Games</a:t>
            </a:r>
            <a:endParaRPr lang="en-IN" sz="4800" dirty="0">
              <a:solidFill>
                <a:schemeClr val="accent4">
                  <a:lumMod val="60000"/>
                  <a:lumOff val="40000"/>
                </a:schemeClr>
              </a:solidFill>
              <a:highlight>
                <a:srgbClr val="808000"/>
              </a:highlight>
            </a:endParaRPr>
          </a:p>
        </p:txBody>
      </p:sp>
      <p:pic>
        <p:nvPicPr>
          <p:cNvPr id="4" name="Picture 3">
            <a:extLst>
              <a:ext uri="{FF2B5EF4-FFF2-40B4-BE49-F238E27FC236}">
                <a16:creationId xmlns:a16="http://schemas.microsoft.com/office/drawing/2014/main" id="{549BD205-E9AF-2A1F-23D1-424794EF6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686" y="534023"/>
            <a:ext cx="5080000" cy="3810000"/>
          </a:xfrm>
          <a:prstGeom prst="rect">
            <a:avLst/>
          </a:prstGeom>
        </p:spPr>
      </p:pic>
    </p:spTree>
    <p:extLst>
      <p:ext uri="{BB962C8B-B14F-4D97-AF65-F5344CB8AC3E}">
        <p14:creationId xmlns:p14="http://schemas.microsoft.com/office/powerpoint/2010/main" val="308076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B8F28-61A0-13B5-1153-C4EEC6EE7D2A}"/>
              </a:ext>
            </a:extLst>
          </p:cNvPr>
          <p:cNvSpPr txBox="1"/>
          <p:nvPr/>
        </p:nvSpPr>
        <p:spPr>
          <a:xfrm>
            <a:off x="1144730" y="250006"/>
            <a:ext cx="9902540" cy="1354217"/>
          </a:xfrm>
          <a:prstGeom prst="rect">
            <a:avLst/>
          </a:prstGeom>
          <a:noFill/>
        </p:spPr>
        <p:txBody>
          <a:bodyPr wrap="square" rtlCol="0">
            <a:spAutoFit/>
          </a:bodyPr>
          <a:lstStyle/>
          <a:p>
            <a:r>
              <a:rPr lang="en-US" sz="2800" dirty="0">
                <a:effectLst/>
              </a:rPr>
              <a:t>3.Which cities have hosted the most Olympic Games?</a:t>
            </a:r>
          </a:p>
          <a:p>
            <a:br>
              <a:rPr lang="en-US" dirty="0">
                <a:effectLst/>
              </a:rPr>
            </a:br>
            <a:br>
              <a:rPr lang="en-US" dirty="0">
                <a:effectLst/>
              </a:rPr>
            </a:br>
            <a:endParaRPr lang="en-US" dirty="0">
              <a:effectLst/>
            </a:endParaRPr>
          </a:p>
        </p:txBody>
      </p:sp>
      <p:sp>
        <p:nvSpPr>
          <p:cNvPr id="8" name="TextBox 7">
            <a:extLst>
              <a:ext uri="{FF2B5EF4-FFF2-40B4-BE49-F238E27FC236}">
                <a16:creationId xmlns:a16="http://schemas.microsoft.com/office/drawing/2014/main" id="{919193D7-ACF2-72AF-C83C-33C7EF312DB1}"/>
              </a:ext>
            </a:extLst>
          </p:cNvPr>
          <p:cNvSpPr txBox="1"/>
          <p:nvPr/>
        </p:nvSpPr>
        <p:spPr>
          <a:xfrm>
            <a:off x="6977575" y="1678786"/>
            <a:ext cx="4445391" cy="2308324"/>
          </a:xfrm>
          <a:prstGeom prst="rect">
            <a:avLst/>
          </a:prstGeom>
          <a:noFill/>
        </p:spPr>
        <p:txBody>
          <a:bodyPr wrap="square" rtlCol="0">
            <a:spAutoFit/>
          </a:bodyPr>
          <a:lstStyle/>
          <a:p>
            <a:r>
              <a:rPr lang="en-US" sz="2400" dirty="0"/>
              <a:t>As the visual suggests </a:t>
            </a:r>
            <a:r>
              <a:rPr lang="en-US" sz="2400" dirty="0" err="1"/>
              <a:t>Athina</a:t>
            </a:r>
            <a:r>
              <a:rPr lang="en-US" sz="2400" dirty="0"/>
              <a:t> and London cities has been the host for maximum numbers of Olympics. Each has hosted three Olympic games.</a:t>
            </a:r>
            <a:endParaRPr lang="en-IN" sz="2400" dirty="0"/>
          </a:p>
        </p:txBody>
      </p:sp>
      <p:pic>
        <p:nvPicPr>
          <p:cNvPr id="3" name="Picture 2">
            <a:extLst>
              <a:ext uri="{FF2B5EF4-FFF2-40B4-BE49-F238E27FC236}">
                <a16:creationId xmlns:a16="http://schemas.microsoft.com/office/drawing/2014/main" id="{B84C1E96-4652-B829-5E16-3A8C555C59C5}"/>
              </a:ext>
            </a:extLst>
          </p:cNvPr>
          <p:cNvPicPr>
            <a:picLocks noChangeAspect="1"/>
          </p:cNvPicPr>
          <p:nvPr/>
        </p:nvPicPr>
        <p:blipFill>
          <a:blip r:embed="rId2"/>
          <a:stretch>
            <a:fillRect/>
          </a:stretch>
        </p:blipFill>
        <p:spPr>
          <a:xfrm>
            <a:off x="1144730" y="1678786"/>
            <a:ext cx="5284835" cy="4856829"/>
          </a:xfrm>
          <a:prstGeom prst="rect">
            <a:avLst/>
          </a:prstGeom>
        </p:spPr>
      </p:pic>
    </p:spTree>
    <p:extLst>
      <p:ext uri="{BB962C8B-B14F-4D97-AF65-F5344CB8AC3E}">
        <p14:creationId xmlns:p14="http://schemas.microsoft.com/office/powerpoint/2010/main" val="1419610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00E37-9A87-4880-73E2-DB8B11F9D9EE}"/>
              </a:ext>
            </a:extLst>
          </p:cNvPr>
          <p:cNvSpPr txBox="1"/>
          <p:nvPr/>
        </p:nvSpPr>
        <p:spPr>
          <a:xfrm>
            <a:off x="3280229" y="268068"/>
            <a:ext cx="5428344" cy="646331"/>
          </a:xfrm>
          <a:prstGeom prst="rect">
            <a:avLst/>
          </a:prstGeom>
          <a:noFill/>
        </p:spPr>
        <p:txBody>
          <a:bodyPr wrap="square" rtlCol="0">
            <a:spAutoFit/>
          </a:bodyPr>
          <a:lstStyle/>
          <a:p>
            <a:pPr algn="ctr"/>
            <a:r>
              <a:rPr lang="en-US" sz="3600" b="1" dirty="0"/>
              <a:t>Participants Analysis</a:t>
            </a:r>
            <a:endParaRPr lang="en-IN" sz="3600" b="1" dirty="0"/>
          </a:p>
        </p:txBody>
      </p:sp>
      <p:pic>
        <p:nvPicPr>
          <p:cNvPr id="10" name="Picture 9">
            <a:extLst>
              <a:ext uri="{FF2B5EF4-FFF2-40B4-BE49-F238E27FC236}">
                <a16:creationId xmlns:a16="http://schemas.microsoft.com/office/drawing/2014/main" id="{B099E288-3E8A-2951-9BA1-CC493924845D}"/>
              </a:ext>
            </a:extLst>
          </p:cNvPr>
          <p:cNvPicPr>
            <a:picLocks noChangeAspect="1"/>
          </p:cNvPicPr>
          <p:nvPr/>
        </p:nvPicPr>
        <p:blipFill>
          <a:blip r:embed="rId2"/>
          <a:stretch>
            <a:fillRect/>
          </a:stretch>
        </p:blipFill>
        <p:spPr>
          <a:xfrm>
            <a:off x="520506" y="1041010"/>
            <a:ext cx="11282288" cy="5548922"/>
          </a:xfrm>
          <a:prstGeom prst="rect">
            <a:avLst/>
          </a:prstGeom>
        </p:spPr>
      </p:pic>
    </p:spTree>
    <p:extLst>
      <p:ext uri="{BB962C8B-B14F-4D97-AF65-F5344CB8AC3E}">
        <p14:creationId xmlns:p14="http://schemas.microsoft.com/office/powerpoint/2010/main" val="2882232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589E5C-0823-EEA3-C427-73FBB61D2CA1}"/>
              </a:ext>
            </a:extLst>
          </p:cNvPr>
          <p:cNvSpPr txBox="1"/>
          <p:nvPr/>
        </p:nvSpPr>
        <p:spPr>
          <a:xfrm>
            <a:off x="505326" y="649705"/>
            <a:ext cx="10948737" cy="800219"/>
          </a:xfrm>
          <a:prstGeom prst="rect">
            <a:avLst/>
          </a:prstGeom>
          <a:noFill/>
        </p:spPr>
        <p:txBody>
          <a:bodyPr wrap="square" rtlCol="0">
            <a:spAutoFit/>
          </a:bodyPr>
          <a:lstStyle/>
          <a:p>
            <a:r>
              <a:rPr lang="en-US" sz="2800" b="0" i="0" dirty="0">
                <a:effectLst/>
                <a:latin typeface="Segoe UI" panose="020B0502040204020203" pitchFamily="34" charset="0"/>
              </a:rPr>
              <a:t>4.How has the participation in each sport evolved over time?</a:t>
            </a:r>
          </a:p>
          <a:p>
            <a:endParaRPr lang="en-IN" dirty="0"/>
          </a:p>
        </p:txBody>
      </p:sp>
      <p:sp>
        <p:nvSpPr>
          <p:cNvPr id="4" name="TextBox 3">
            <a:extLst>
              <a:ext uri="{FF2B5EF4-FFF2-40B4-BE49-F238E27FC236}">
                <a16:creationId xmlns:a16="http://schemas.microsoft.com/office/drawing/2014/main" id="{B0CEFC84-5801-E309-5A6C-6F92A43802F6}"/>
              </a:ext>
            </a:extLst>
          </p:cNvPr>
          <p:cNvSpPr txBox="1"/>
          <p:nvPr/>
        </p:nvSpPr>
        <p:spPr>
          <a:xfrm flipH="1">
            <a:off x="8055871" y="2154761"/>
            <a:ext cx="4136129" cy="1569660"/>
          </a:xfrm>
          <a:prstGeom prst="rect">
            <a:avLst/>
          </a:prstGeom>
          <a:noFill/>
        </p:spPr>
        <p:txBody>
          <a:bodyPr wrap="square" rtlCol="0">
            <a:spAutoFit/>
          </a:bodyPr>
          <a:lstStyle/>
          <a:p>
            <a:r>
              <a:rPr lang="en-US" sz="2400" dirty="0"/>
              <a:t>This chart depicts the trend for count of participants per Olympic over time.</a:t>
            </a:r>
          </a:p>
        </p:txBody>
      </p:sp>
      <p:pic>
        <p:nvPicPr>
          <p:cNvPr id="6" name="Picture 5">
            <a:extLst>
              <a:ext uri="{FF2B5EF4-FFF2-40B4-BE49-F238E27FC236}">
                <a16:creationId xmlns:a16="http://schemas.microsoft.com/office/drawing/2014/main" id="{656688CD-1CCE-5DAB-1758-C1564875CB7D}"/>
              </a:ext>
            </a:extLst>
          </p:cNvPr>
          <p:cNvPicPr>
            <a:picLocks noChangeAspect="1"/>
          </p:cNvPicPr>
          <p:nvPr/>
        </p:nvPicPr>
        <p:blipFill>
          <a:blip r:embed="rId2"/>
          <a:stretch>
            <a:fillRect/>
          </a:stretch>
        </p:blipFill>
        <p:spPr>
          <a:xfrm>
            <a:off x="900332" y="1931449"/>
            <a:ext cx="6850966" cy="4276846"/>
          </a:xfrm>
          <a:prstGeom prst="rect">
            <a:avLst/>
          </a:prstGeom>
        </p:spPr>
      </p:pic>
    </p:spTree>
    <p:extLst>
      <p:ext uri="{BB962C8B-B14F-4D97-AF65-F5344CB8AC3E}">
        <p14:creationId xmlns:p14="http://schemas.microsoft.com/office/powerpoint/2010/main" val="2804692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00E37-9A87-4880-73E2-DB8B11F9D9EE}"/>
              </a:ext>
            </a:extLst>
          </p:cNvPr>
          <p:cNvSpPr txBox="1"/>
          <p:nvPr/>
        </p:nvSpPr>
        <p:spPr>
          <a:xfrm>
            <a:off x="1169068" y="378527"/>
            <a:ext cx="9853864" cy="1508105"/>
          </a:xfrm>
          <a:prstGeom prst="rect">
            <a:avLst/>
          </a:prstGeom>
          <a:noFill/>
        </p:spPr>
        <p:txBody>
          <a:bodyPr wrap="square" rtlCol="0">
            <a:spAutoFit/>
          </a:bodyPr>
          <a:lstStyle/>
          <a:p>
            <a:r>
              <a:rPr lang="en-US" sz="2800" dirty="0">
                <a:effectLst/>
              </a:rPr>
              <a:t>5.What is the distribution of participants by gender?</a:t>
            </a:r>
          </a:p>
          <a:p>
            <a:br>
              <a:rPr lang="en-US" sz="3200" dirty="0">
                <a:solidFill>
                  <a:srgbClr val="002060"/>
                </a:solidFill>
                <a:effectLst/>
              </a:rPr>
            </a:br>
            <a:endParaRPr lang="en-IN" sz="3200" b="1" dirty="0">
              <a:solidFill>
                <a:srgbClr val="002060"/>
              </a:solidFill>
            </a:endParaRPr>
          </a:p>
        </p:txBody>
      </p:sp>
      <p:sp>
        <p:nvSpPr>
          <p:cNvPr id="3" name="TextBox 2">
            <a:extLst>
              <a:ext uri="{FF2B5EF4-FFF2-40B4-BE49-F238E27FC236}">
                <a16:creationId xmlns:a16="http://schemas.microsoft.com/office/drawing/2014/main" id="{FACCABAA-CCBA-B0BC-4B71-5CCE9E71C2B5}"/>
              </a:ext>
            </a:extLst>
          </p:cNvPr>
          <p:cNvSpPr txBox="1"/>
          <p:nvPr/>
        </p:nvSpPr>
        <p:spPr>
          <a:xfrm>
            <a:off x="8173330" y="1939768"/>
            <a:ext cx="3446584" cy="3785652"/>
          </a:xfrm>
          <a:prstGeom prst="rect">
            <a:avLst/>
          </a:prstGeom>
          <a:noFill/>
        </p:spPr>
        <p:txBody>
          <a:bodyPr wrap="square" rtlCol="0">
            <a:spAutoFit/>
          </a:bodyPr>
          <a:lstStyle/>
          <a:p>
            <a:r>
              <a:rPr lang="en-US" sz="2400" dirty="0"/>
              <a:t>As the visual suggests, participation in terms of gender has been dominated by male participants.</a:t>
            </a:r>
          </a:p>
          <a:p>
            <a:r>
              <a:rPr lang="en-US" sz="2400" dirty="0"/>
              <a:t>Male participants are 73.12% of total participants whereas females consist of only 26.88%. </a:t>
            </a:r>
            <a:endParaRPr lang="en-IN" sz="2400" dirty="0"/>
          </a:p>
        </p:txBody>
      </p:sp>
      <p:pic>
        <p:nvPicPr>
          <p:cNvPr id="6" name="Picture 5">
            <a:extLst>
              <a:ext uri="{FF2B5EF4-FFF2-40B4-BE49-F238E27FC236}">
                <a16:creationId xmlns:a16="http://schemas.microsoft.com/office/drawing/2014/main" id="{C495A568-FFDB-7D4F-6804-FC86BEB49B3D}"/>
              </a:ext>
            </a:extLst>
          </p:cNvPr>
          <p:cNvPicPr>
            <a:picLocks noChangeAspect="1"/>
          </p:cNvPicPr>
          <p:nvPr/>
        </p:nvPicPr>
        <p:blipFill>
          <a:blip r:embed="rId2"/>
          <a:stretch>
            <a:fillRect/>
          </a:stretch>
        </p:blipFill>
        <p:spPr>
          <a:xfrm>
            <a:off x="1589650" y="1939768"/>
            <a:ext cx="5992836" cy="4270331"/>
          </a:xfrm>
          <a:prstGeom prst="rect">
            <a:avLst/>
          </a:prstGeom>
        </p:spPr>
      </p:pic>
    </p:spTree>
    <p:extLst>
      <p:ext uri="{BB962C8B-B14F-4D97-AF65-F5344CB8AC3E}">
        <p14:creationId xmlns:p14="http://schemas.microsoft.com/office/powerpoint/2010/main" val="2372569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00E37-9A87-4880-73E2-DB8B11F9D9EE}"/>
              </a:ext>
            </a:extLst>
          </p:cNvPr>
          <p:cNvSpPr txBox="1"/>
          <p:nvPr/>
        </p:nvSpPr>
        <p:spPr>
          <a:xfrm>
            <a:off x="84222" y="233755"/>
            <a:ext cx="11664132" cy="1815882"/>
          </a:xfrm>
          <a:prstGeom prst="rect">
            <a:avLst/>
          </a:prstGeom>
          <a:noFill/>
        </p:spPr>
        <p:txBody>
          <a:bodyPr wrap="square" rtlCol="0">
            <a:spAutoFit/>
          </a:bodyPr>
          <a:lstStyle/>
          <a:p>
            <a:r>
              <a:rPr lang="en-US" sz="2800" dirty="0">
                <a:effectLst/>
              </a:rPr>
              <a:t>6.Which countries have the highest number of participants in the Olympics?</a:t>
            </a:r>
          </a:p>
          <a:p>
            <a:br>
              <a:rPr lang="en-US" sz="2800" dirty="0">
                <a:solidFill>
                  <a:srgbClr val="002060"/>
                </a:solidFill>
                <a:effectLst/>
              </a:rPr>
            </a:br>
            <a:endParaRPr lang="en-IN" sz="2800" b="1" dirty="0">
              <a:solidFill>
                <a:srgbClr val="002060"/>
              </a:solidFill>
            </a:endParaRPr>
          </a:p>
        </p:txBody>
      </p:sp>
      <p:sp>
        <p:nvSpPr>
          <p:cNvPr id="3" name="TextBox 2">
            <a:extLst>
              <a:ext uri="{FF2B5EF4-FFF2-40B4-BE49-F238E27FC236}">
                <a16:creationId xmlns:a16="http://schemas.microsoft.com/office/drawing/2014/main" id="{86960FC5-B78E-0854-1A52-72818B96203A}"/>
              </a:ext>
            </a:extLst>
          </p:cNvPr>
          <p:cNvSpPr txBox="1"/>
          <p:nvPr/>
        </p:nvSpPr>
        <p:spPr>
          <a:xfrm>
            <a:off x="7649251" y="1568743"/>
            <a:ext cx="4215217" cy="3785652"/>
          </a:xfrm>
          <a:prstGeom prst="rect">
            <a:avLst/>
          </a:prstGeom>
          <a:noFill/>
        </p:spPr>
        <p:txBody>
          <a:bodyPr wrap="square" rtlCol="0">
            <a:spAutoFit/>
          </a:bodyPr>
          <a:lstStyle/>
          <a:p>
            <a:pPr lvl="1"/>
            <a:r>
              <a:rPr lang="en-US" sz="2400" dirty="0"/>
              <a:t>As it is visible in the bar chart, participants in terms of region they belong to, is dominated by western countries.</a:t>
            </a:r>
          </a:p>
          <a:p>
            <a:pPr lvl="1"/>
            <a:r>
              <a:rPr lang="en-US" sz="2400" dirty="0"/>
              <a:t>United States of America has highest number of participants followed by United Kingdom and France.</a:t>
            </a:r>
            <a:endParaRPr lang="en-IN" sz="2400" dirty="0"/>
          </a:p>
        </p:txBody>
      </p:sp>
      <p:pic>
        <p:nvPicPr>
          <p:cNvPr id="6" name="Picture 5">
            <a:extLst>
              <a:ext uri="{FF2B5EF4-FFF2-40B4-BE49-F238E27FC236}">
                <a16:creationId xmlns:a16="http://schemas.microsoft.com/office/drawing/2014/main" id="{5F68D39D-95F2-6CA7-6AC7-0044FAAF640F}"/>
              </a:ext>
            </a:extLst>
          </p:cNvPr>
          <p:cNvPicPr>
            <a:picLocks noChangeAspect="1"/>
          </p:cNvPicPr>
          <p:nvPr/>
        </p:nvPicPr>
        <p:blipFill>
          <a:blip r:embed="rId2"/>
          <a:stretch>
            <a:fillRect/>
          </a:stretch>
        </p:blipFill>
        <p:spPr>
          <a:xfrm>
            <a:off x="1350442" y="1503605"/>
            <a:ext cx="6182695" cy="5120640"/>
          </a:xfrm>
          <a:prstGeom prst="rect">
            <a:avLst/>
          </a:prstGeom>
        </p:spPr>
      </p:pic>
    </p:spTree>
    <p:extLst>
      <p:ext uri="{BB962C8B-B14F-4D97-AF65-F5344CB8AC3E}">
        <p14:creationId xmlns:p14="http://schemas.microsoft.com/office/powerpoint/2010/main" val="413944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00E37-9A87-4880-73E2-DB8B11F9D9EE}"/>
              </a:ext>
            </a:extLst>
          </p:cNvPr>
          <p:cNvSpPr txBox="1"/>
          <p:nvPr/>
        </p:nvSpPr>
        <p:spPr>
          <a:xfrm>
            <a:off x="84222" y="270562"/>
            <a:ext cx="11664132" cy="1077218"/>
          </a:xfrm>
          <a:prstGeom prst="rect">
            <a:avLst/>
          </a:prstGeom>
          <a:noFill/>
        </p:spPr>
        <p:txBody>
          <a:bodyPr wrap="square" rtlCol="0">
            <a:spAutoFit/>
          </a:bodyPr>
          <a:lstStyle/>
          <a:p>
            <a:pPr algn="ctr"/>
            <a:r>
              <a:rPr lang="en-US" sz="3600" b="1" dirty="0">
                <a:effectLst/>
              </a:rPr>
              <a:t>Sports Analysis</a:t>
            </a:r>
            <a:br>
              <a:rPr lang="en-US" sz="2800" dirty="0">
                <a:solidFill>
                  <a:srgbClr val="002060"/>
                </a:solidFill>
                <a:effectLst/>
              </a:rPr>
            </a:br>
            <a:endParaRPr lang="en-IN" sz="2800" b="1" dirty="0">
              <a:solidFill>
                <a:srgbClr val="002060"/>
              </a:solidFill>
            </a:endParaRPr>
          </a:p>
        </p:txBody>
      </p:sp>
      <p:pic>
        <p:nvPicPr>
          <p:cNvPr id="4" name="Picture 3">
            <a:extLst>
              <a:ext uri="{FF2B5EF4-FFF2-40B4-BE49-F238E27FC236}">
                <a16:creationId xmlns:a16="http://schemas.microsoft.com/office/drawing/2014/main" id="{54C3B6AE-8ECE-3286-40CE-722806A5C8B8}"/>
              </a:ext>
            </a:extLst>
          </p:cNvPr>
          <p:cNvPicPr>
            <a:picLocks noChangeAspect="1"/>
          </p:cNvPicPr>
          <p:nvPr/>
        </p:nvPicPr>
        <p:blipFill>
          <a:blip r:embed="rId2"/>
          <a:stretch>
            <a:fillRect/>
          </a:stretch>
        </p:blipFill>
        <p:spPr>
          <a:xfrm>
            <a:off x="337626" y="942535"/>
            <a:ext cx="11410728" cy="5681710"/>
          </a:xfrm>
          <a:prstGeom prst="rect">
            <a:avLst/>
          </a:prstGeom>
        </p:spPr>
      </p:pic>
    </p:spTree>
    <p:extLst>
      <p:ext uri="{BB962C8B-B14F-4D97-AF65-F5344CB8AC3E}">
        <p14:creationId xmlns:p14="http://schemas.microsoft.com/office/powerpoint/2010/main" val="265468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00E37-9A87-4880-73E2-DB8B11F9D9EE}"/>
              </a:ext>
            </a:extLst>
          </p:cNvPr>
          <p:cNvSpPr txBox="1"/>
          <p:nvPr/>
        </p:nvSpPr>
        <p:spPr>
          <a:xfrm>
            <a:off x="84222" y="0"/>
            <a:ext cx="11664132" cy="2246769"/>
          </a:xfrm>
          <a:prstGeom prst="rect">
            <a:avLst/>
          </a:prstGeom>
          <a:noFill/>
        </p:spPr>
        <p:txBody>
          <a:bodyPr wrap="square" rtlCol="0">
            <a:spAutoFit/>
          </a:bodyPr>
          <a:lstStyle/>
          <a:p>
            <a:r>
              <a:rPr lang="en-US" sz="2800" dirty="0">
                <a:effectLst/>
              </a:rPr>
              <a:t>7.What is the distribution of sports between Summer and Winter Olympics?</a:t>
            </a:r>
          </a:p>
          <a:p>
            <a:br>
              <a:rPr lang="en-US" sz="2800" dirty="0">
                <a:solidFill>
                  <a:srgbClr val="002060"/>
                </a:solidFill>
                <a:effectLst/>
              </a:rPr>
            </a:br>
            <a:br>
              <a:rPr lang="en-US" sz="2800" dirty="0">
                <a:solidFill>
                  <a:srgbClr val="002060"/>
                </a:solidFill>
                <a:effectLst/>
              </a:rPr>
            </a:br>
            <a:endParaRPr lang="en-IN" sz="2800" b="1" dirty="0">
              <a:solidFill>
                <a:srgbClr val="002060"/>
              </a:solidFill>
            </a:endParaRPr>
          </a:p>
        </p:txBody>
      </p:sp>
      <p:sp>
        <p:nvSpPr>
          <p:cNvPr id="3" name="TextBox 2">
            <a:extLst>
              <a:ext uri="{FF2B5EF4-FFF2-40B4-BE49-F238E27FC236}">
                <a16:creationId xmlns:a16="http://schemas.microsoft.com/office/drawing/2014/main" id="{1845C7C6-9339-6A93-ECB9-ADCFF9DD06FD}"/>
              </a:ext>
            </a:extLst>
          </p:cNvPr>
          <p:cNvSpPr txBox="1"/>
          <p:nvPr/>
        </p:nvSpPr>
        <p:spPr>
          <a:xfrm>
            <a:off x="6780627" y="2692905"/>
            <a:ext cx="5186473" cy="1200329"/>
          </a:xfrm>
          <a:prstGeom prst="rect">
            <a:avLst/>
          </a:prstGeom>
          <a:noFill/>
        </p:spPr>
        <p:txBody>
          <a:bodyPr wrap="square" rtlCol="0">
            <a:spAutoFit/>
          </a:bodyPr>
          <a:lstStyle/>
          <a:p>
            <a:r>
              <a:rPr lang="en-US" sz="2400" dirty="0"/>
              <a:t>As this pie chart shows 2/3</a:t>
            </a:r>
            <a:r>
              <a:rPr lang="en-US" sz="2400" baseline="30000" dirty="0"/>
              <a:t>rd</a:t>
            </a:r>
            <a:r>
              <a:rPr lang="en-US" sz="2400" dirty="0"/>
              <a:t> of the total sports have got played in summers and only 1/3</a:t>
            </a:r>
            <a:r>
              <a:rPr lang="en-US" sz="2400" baseline="30000" dirty="0"/>
              <a:t>rd</a:t>
            </a:r>
            <a:r>
              <a:rPr lang="en-US" sz="2400" dirty="0"/>
              <a:t> in winter. </a:t>
            </a:r>
            <a:endParaRPr lang="en-IN" sz="2400" dirty="0"/>
          </a:p>
        </p:txBody>
      </p:sp>
      <p:pic>
        <p:nvPicPr>
          <p:cNvPr id="6" name="Picture 5">
            <a:extLst>
              <a:ext uri="{FF2B5EF4-FFF2-40B4-BE49-F238E27FC236}">
                <a16:creationId xmlns:a16="http://schemas.microsoft.com/office/drawing/2014/main" id="{5DB31ECE-8979-16FA-EF87-CFB43ACC7EA4}"/>
              </a:ext>
            </a:extLst>
          </p:cNvPr>
          <p:cNvPicPr>
            <a:picLocks noChangeAspect="1"/>
          </p:cNvPicPr>
          <p:nvPr/>
        </p:nvPicPr>
        <p:blipFill>
          <a:blip r:embed="rId2"/>
          <a:stretch>
            <a:fillRect/>
          </a:stretch>
        </p:blipFill>
        <p:spPr>
          <a:xfrm>
            <a:off x="956603" y="2070148"/>
            <a:ext cx="5605278" cy="4260314"/>
          </a:xfrm>
          <a:prstGeom prst="rect">
            <a:avLst/>
          </a:prstGeom>
        </p:spPr>
      </p:pic>
    </p:spTree>
    <p:extLst>
      <p:ext uri="{BB962C8B-B14F-4D97-AF65-F5344CB8AC3E}">
        <p14:creationId xmlns:p14="http://schemas.microsoft.com/office/powerpoint/2010/main" val="439153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00E37-9A87-4880-73E2-DB8B11F9D9EE}"/>
              </a:ext>
            </a:extLst>
          </p:cNvPr>
          <p:cNvSpPr txBox="1"/>
          <p:nvPr/>
        </p:nvSpPr>
        <p:spPr>
          <a:xfrm>
            <a:off x="84222" y="233755"/>
            <a:ext cx="11664132" cy="2308324"/>
          </a:xfrm>
          <a:prstGeom prst="rect">
            <a:avLst/>
          </a:prstGeom>
          <a:noFill/>
        </p:spPr>
        <p:txBody>
          <a:bodyPr wrap="square" rtlCol="0">
            <a:spAutoFit/>
          </a:bodyPr>
          <a:lstStyle/>
          <a:p>
            <a:r>
              <a:rPr lang="en-US" sz="2800" dirty="0">
                <a:effectLst/>
              </a:rPr>
              <a:t>8.Which sports have the highest number of events in the Olympics?</a:t>
            </a:r>
          </a:p>
          <a:p>
            <a:br>
              <a:rPr lang="en-US" sz="3200" dirty="0">
                <a:solidFill>
                  <a:srgbClr val="002060"/>
                </a:solidFill>
                <a:effectLst/>
              </a:rPr>
            </a:br>
            <a:br>
              <a:rPr lang="en-US" sz="2800" dirty="0">
                <a:solidFill>
                  <a:srgbClr val="002060"/>
                </a:solidFill>
                <a:effectLst/>
              </a:rPr>
            </a:br>
            <a:endParaRPr lang="en-IN" sz="2800" b="1" dirty="0">
              <a:solidFill>
                <a:srgbClr val="002060"/>
              </a:solidFill>
            </a:endParaRPr>
          </a:p>
        </p:txBody>
      </p:sp>
      <p:sp>
        <p:nvSpPr>
          <p:cNvPr id="3" name="TextBox 2">
            <a:extLst>
              <a:ext uri="{FF2B5EF4-FFF2-40B4-BE49-F238E27FC236}">
                <a16:creationId xmlns:a16="http://schemas.microsoft.com/office/drawing/2014/main" id="{EA3F3FED-2043-3B2B-3326-1513C822CB5B}"/>
              </a:ext>
            </a:extLst>
          </p:cNvPr>
          <p:cNvSpPr txBox="1"/>
          <p:nvPr/>
        </p:nvSpPr>
        <p:spPr>
          <a:xfrm>
            <a:off x="6893168" y="2159819"/>
            <a:ext cx="4855185" cy="2677656"/>
          </a:xfrm>
          <a:prstGeom prst="rect">
            <a:avLst/>
          </a:prstGeom>
          <a:noFill/>
        </p:spPr>
        <p:txBody>
          <a:bodyPr wrap="square" rtlCol="0">
            <a:spAutoFit/>
          </a:bodyPr>
          <a:lstStyle/>
          <a:p>
            <a:r>
              <a:rPr lang="en-US" sz="2400" dirty="0"/>
              <a:t>As the bar chart suggests, </a:t>
            </a:r>
            <a:r>
              <a:rPr lang="en-US" sz="2400" dirty="0" err="1"/>
              <a:t>Athlectics</a:t>
            </a:r>
            <a:r>
              <a:rPr lang="en-US" sz="2400" dirty="0"/>
              <a:t> and shooting are the sports that take the major chunks of total events . Each holds 10.90% events of total, followed by swimming which is 7.13%.</a:t>
            </a:r>
            <a:endParaRPr lang="en-IN" sz="2400" dirty="0"/>
          </a:p>
        </p:txBody>
      </p:sp>
      <p:pic>
        <p:nvPicPr>
          <p:cNvPr id="4" name="Picture 3">
            <a:extLst>
              <a:ext uri="{FF2B5EF4-FFF2-40B4-BE49-F238E27FC236}">
                <a16:creationId xmlns:a16="http://schemas.microsoft.com/office/drawing/2014/main" id="{78573A0E-B855-46B6-039A-7C83E8675A14}"/>
              </a:ext>
            </a:extLst>
          </p:cNvPr>
          <p:cNvPicPr>
            <a:picLocks noChangeAspect="1"/>
          </p:cNvPicPr>
          <p:nvPr/>
        </p:nvPicPr>
        <p:blipFill>
          <a:blip r:embed="rId2"/>
          <a:stretch>
            <a:fillRect/>
          </a:stretch>
        </p:blipFill>
        <p:spPr>
          <a:xfrm>
            <a:off x="1125415" y="1387918"/>
            <a:ext cx="5430129" cy="5236328"/>
          </a:xfrm>
          <a:prstGeom prst="rect">
            <a:avLst/>
          </a:prstGeom>
        </p:spPr>
      </p:pic>
    </p:spTree>
    <p:extLst>
      <p:ext uri="{BB962C8B-B14F-4D97-AF65-F5344CB8AC3E}">
        <p14:creationId xmlns:p14="http://schemas.microsoft.com/office/powerpoint/2010/main" val="1407345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00E37-9A87-4880-73E2-DB8B11F9D9EE}"/>
              </a:ext>
            </a:extLst>
          </p:cNvPr>
          <p:cNvSpPr txBox="1"/>
          <p:nvPr/>
        </p:nvSpPr>
        <p:spPr>
          <a:xfrm>
            <a:off x="417846" y="19083"/>
            <a:ext cx="11664132" cy="1877437"/>
          </a:xfrm>
          <a:prstGeom prst="rect">
            <a:avLst/>
          </a:prstGeom>
          <a:noFill/>
        </p:spPr>
        <p:txBody>
          <a:bodyPr wrap="square" rtlCol="0">
            <a:spAutoFit/>
          </a:bodyPr>
          <a:lstStyle/>
          <a:p>
            <a:r>
              <a:rPr lang="en-US" sz="2800" dirty="0">
                <a:effectLst/>
              </a:rPr>
              <a:t>9.How does the medal distribution vary across different sports?</a:t>
            </a:r>
          </a:p>
          <a:p>
            <a:br>
              <a:rPr lang="en-US" sz="3200" dirty="0">
                <a:solidFill>
                  <a:srgbClr val="002060"/>
                </a:solidFill>
                <a:effectLst/>
              </a:rPr>
            </a:br>
            <a:br>
              <a:rPr lang="en-US" sz="2800" dirty="0">
                <a:solidFill>
                  <a:srgbClr val="002060"/>
                </a:solidFill>
                <a:effectLst/>
              </a:rPr>
            </a:br>
            <a:endParaRPr lang="en-IN" sz="2800" b="1" dirty="0">
              <a:solidFill>
                <a:srgbClr val="002060"/>
              </a:solidFill>
            </a:endParaRPr>
          </a:p>
        </p:txBody>
      </p:sp>
      <p:sp>
        <p:nvSpPr>
          <p:cNvPr id="4" name="TextBox 3">
            <a:extLst>
              <a:ext uri="{FF2B5EF4-FFF2-40B4-BE49-F238E27FC236}">
                <a16:creationId xmlns:a16="http://schemas.microsoft.com/office/drawing/2014/main" id="{1BCFDE42-76AB-554D-F2CC-165CEDB90DA8}"/>
              </a:ext>
            </a:extLst>
          </p:cNvPr>
          <p:cNvSpPr txBox="1"/>
          <p:nvPr/>
        </p:nvSpPr>
        <p:spPr>
          <a:xfrm>
            <a:off x="8145194" y="1896520"/>
            <a:ext cx="3628960" cy="2677656"/>
          </a:xfrm>
          <a:prstGeom prst="rect">
            <a:avLst/>
          </a:prstGeom>
          <a:noFill/>
        </p:spPr>
        <p:txBody>
          <a:bodyPr wrap="square" rtlCol="0">
            <a:spAutoFit/>
          </a:bodyPr>
          <a:lstStyle/>
          <a:p>
            <a:r>
              <a:rPr lang="en-US" sz="2400" dirty="0"/>
              <a:t>This tree map depicts the medal distribution across different sports.</a:t>
            </a:r>
          </a:p>
          <a:p>
            <a:r>
              <a:rPr lang="en-US" sz="2400" dirty="0"/>
              <a:t>Athletics has got maximum number of medal followed by Gymnastics.</a:t>
            </a:r>
            <a:endParaRPr lang="en-IN" sz="2400" dirty="0"/>
          </a:p>
        </p:txBody>
      </p:sp>
      <p:pic>
        <p:nvPicPr>
          <p:cNvPr id="3" name="Picture 2">
            <a:extLst>
              <a:ext uri="{FF2B5EF4-FFF2-40B4-BE49-F238E27FC236}">
                <a16:creationId xmlns:a16="http://schemas.microsoft.com/office/drawing/2014/main" id="{CA1E3CE0-4617-7D68-02C9-C51709B894A2}"/>
              </a:ext>
            </a:extLst>
          </p:cNvPr>
          <p:cNvPicPr>
            <a:picLocks noChangeAspect="1"/>
          </p:cNvPicPr>
          <p:nvPr/>
        </p:nvPicPr>
        <p:blipFill>
          <a:blip r:embed="rId2"/>
          <a:stretch>
            <a:fillRect/>
          </a:stretch>
        </p:blipFill>
        <p:spPr>
          <a:xfrm>
            <a:off x="1055077" y="1350498"/>
            <a:ext cx="6935372" cy="5162843"/>
          </a:xfrm>
          <a:prstGeom prst="rect">
            <a:avLst/>
          </a:prstGeom>
        </p:spPr>
      </p:pic>
    </p:spTree>
    <p:extLst>
      <p:ext uri="{BB962C8B-B14F-4D97-AF65-F5344CB8AC3E}">
        <p14:creationId xmlns:p14="http://schemas.microsoft.com/office/powerpoint/2010/main" val="1826742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C5427-F916-19C2-91C6-1F63C474106C}"/>
              </a:ext>
            </a:extLst>
          </p:cNvPr>
          <p:cNvSpPr txBox="1"/>
          <p:nvPr/>
        </p:nvSpPr>
        <p:spPr>
          <a:xfrm>
            <a:off x="4139388" y="29618"/>
            <a:ext cx="4391526" cy="646331"/>
          </a:xfrm>
          <a:prstGeom prst="rect">
            <a:avLst/>
          </a:prstGeom>
          <a:noFill/>
        </p:spPr>
        <p:txBody>
          <a:bodyPr wrap="square" rtlCol="0">
            <a:spAutoFit/>
          </a:bodyPr>
          <a:lstStyle/>
          <a:p>
            <a:r>
              <a:rPr lang="en-US" sz="3600" b="1" dirty="0"/>
              <a:t>Regional Analysis</a:t>
            </a:r>
            <a:endParaRPr lang="en-IN" sz="3600" b="1" dirty="0"/>
          </a:p>
        </p:txBody>
      </p:sp>
      <p:pic>
        <p:nvPicPr>
          <p:cNvPr id="6" name="Picture 5">
            <a:extLst>
              <a:ext uri="{FF2B5EF4-FFF2-40B4-BE49-F238E27FC236}">
                <a16:creationId xmlns:a16="http://schemas.microsoft.com/office/drawing/2014/main" id="{70387CB6-0AD7-2425-D017-79B0BA9F8E68}"/>
              </a:ext>
            </a:extLst>
          </p:cNvPr>
          <p:cNvPicPr>
            <a:picLocks noChangeAspect="1"/>
          </p:cNvPicPr>
          <p:nvPr/>
        </p:nvPicPr>
        <p:blipFill>
          <a:blip r:embed="rId2"/>
          <a:stretch>
            <a:fillRect/>
          </a:stretch>
        </p:blipFill>
        <p:spPr>
          <a:xfrm>
            <a:off x="323558" y="886962"/>
            <a:ext cx="11535508" cy="5730405"/>
          </a:xfrm>
          <a:prstGeom prst="rect">
            <a:avLst/>
          </a:prstGeom>
        </p:spPr>
      </p:pic>
    </p:spTree>
    <p:extLst>
      <p:ext uri="{BB962C8B-B14F-4D97-AF65-F5344CB8AC3E}">
        <p14:creationId xmlns:p14="http://schemas.microsoft.com/office/powerpoint/2010/main" val="239271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EB5CA-4730-C510-0E78-62F3B319E29B}"/>
              </a:ext>
            </a:extLst>
          </p:cNvPr>
          <p:cNvSpPr txBox="1"/>
          <p:nvPr/>
        </p:nvSpPr>
        <p:spPr>
          <a:xfrm>
            <a:off x="140676" y="98474"/>
            <a:ext cx="2897946" cy="830997"/>
          </a:xfrm>
          <a:prstGeom prst="rect">
            <a:avLst/>
          </a:prstGeom>
          <a:noFill/>
        </p:spPr>
        <p:txBody>
          <a:bodyPr wrap="square" rtlCol="0">
            <a:spAutoFit/>
          </a:bodyPr>
          <a:lstStyle/>
          <a:p>
            <a:r>
              <a:rPr lang="en-US" sz="4800" b="1" dirty="0">
                <a:solidFill>
                  <a:schemeClr val="bg2"/>
                </a:solidFill>
              </a:rPr>
              <a:t>Olympic</a:t>
            </a:r>
            <a:endParaRPr lang="en-IN" sz="4800" b="1" dirty="0">
              <a:solidFill>
                <a:schemeClr val="bg2"/>
              </a:solidFill>
            </a:endParaRPr>
          </a:p>
        </p:txBody>
      </p:sp>
      <p:sp>
        <p:nvSpPr>
          <p:cNvPr id="2" name="TextBox 1">
            <a:extLst>
              <a:ext uri="{FF2B5EF4-FFF2-40B4-BE49-F238E27FC236}">
                <a16:creationId xmlns:a16="http://schemas.microsoft.com/office/drawing/2014/main" id="{BCB3443F-1DB4-55EC-0883-1E8B5570A6C8}"/>
              </a:ext>
            </a:extLst>
          </p:cNvPr>
          <p:cNvSpPr txBox="1"/>
          <p:nvPr/>
        </p:nvSpPr>
        <p:spPr>
          <a:xfrm>
            <a:off x="5022166" y="416038"/>
            <a:ext cx="3151163" cy="584775"/>
          </a:xfrm>
          <a:prstGeom prst="rect">
            <a:avLst/>
          </a:prstGeom>
          <a:noFill/>
        </p:spPr>
        <p:txBody>
          <a:bodyPr wrap="square" rtlCol="0">
            <a:spAutoFit/>
          </a:bodyPr>
          <a:lstStyle/>
          <a:p>
            <a:r>
              <a:rPr lang="en-US" sz="3200" dirty="0"/>
              <a:t>Overview</a:t>
            </a:r>
            <a:endParaRPr lang="en-IN" sz="3200" dirty="0"/>
          </a:p>
        </p:txBody>
      </p:sp>
      <p:sp>
        <p:nvSpPr>
          <p:cNvPr id="5" name="TextBox 4">
            <a:extLst>
              <a:ext uri="{FF2B5EF4-FFF2-40B4-BE49-F238E27FC236}">
                <a16:creationId xmlns:a16="http://schemas.microsoft.com/office/drawing/2014/main" id="{A9BD728E-AC53-0E35-60F6-C1BBCD6EE05B}"/>
              </a:ext>
            </a:extLst>
          </p:cNvPr>
          <p:cNvSpPr txBox="1"/>
          <p:nvPr/>
        </p:nvSpPr>
        <p:spPr>
          <a:xfrm>
            <a:off x="1589649" y="1000813"/>
            <a:ext cx="8567225" cy="5018618"/>
          </a:xfrm>
          <a:prstGeom prst="rect">
            <a:avLst/>
          </a:prstGeom>
          <a:noFill/>
        </p:spPr>
        <p:txBody>
          <a:bodyPr wrap="square">
            <a:spAutoFit/>
          </a:bodyPr>
          <a:lstStyle/>
          <a:p>
            <a:pPr marL="0" indent="0" algn="just">
              <a:lnSpc>
                <a:spcPct val="150000"/>
              </a:lnSpc>
              <a:spcAft>
                <a:spcPts val="1000"/>
              </a:spcAft>
              <a:buNone/>
            </a:pPr>
            <a:r>
              <a:rPr lang="en-US" sz="2400" kern="100" dirty="0">
                <a:effectLst/>
                <a:latin typeface="Cambria" panose="02040503050406030204" pitchFamily="18" charset="0"/>
                <a:ea typeface="Calibri" panose="020F0502020204030204" pitchFamily="34" charset="0"/>
                <a:cs typeface="Times New Roman" panose="02020603050405020304" pitchFamily="18" charset="0"/>
              </a:rPr>
              <a:t>Olympic sports analysis involves the systematic assessment of various facets of the Olympic Games. This Event analysis focuses on the structure and rules of specific competitions, while participant analysis assesses athlete performance and health. Medal analysis scrutinizes medal distribution and trends, and region analysis examines the representation and performance of different areas. This analysis provides valuable insights for organizers, athletes, and fans, shaping the future of the Olympic Games.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3212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C5427-F916-19C2-91C6-1F63C474106C}"/>
              </a:ext>
            </a:extLst>
          </p:cNvPr>
          <p:cNvSpPr txBox="1"/>
          <p:nvPr/>
        </p:nvSpPr>
        <p:spPr>
          <a:xfrm>
            <a:off x="114301" y="182574"/>
            <a:ext cx="12237356" cy="1508105"/>
          </a:xfrm>
          <a:prstGeom prst="rect">
            <a:avLst/>
          </a:prstGeom>
          <a:noFill/>
        </p:spPr>
        <p:txBody>
          <a:bodyPr wrap="square" rtlCol="0">
            <a:spAutoFit/>
          </a:bodyPr>
          <a:lstStyle/>
          <a:p>
            <a:r>
              <a:rPr lang="en-US" sz="2800" dirty="0">
                <a:effectLst/>
              </a:rPr>
              <a:t>10.How many regions or NOCs participate in each Olympic Games?</a:t>
            </a:r>
          </a:p>
          <a:p>
            <a:br>
              <a:rPr lang="en-US" sz="3200" dirty="0">
                <a:solidFill>
                  <a:srgbClr val="002060"/>
                </a:solidFill>
                <a:effectLst/>
              </a:rPr>
            </a:br>
            <a:endParaRPr lang="en-IN" sz="3200" dirty="0">
              <a:solidFill>
                <a:srgbClr val="002060"/>
              </a:solidFill>
            </a:endParaRPr>
          </a:p>
        </p:txBody>
      </p:sp>
      <p:sp>
        <p:nvSpPr>
          <p:cNvPr id="5" name="TextBox 4">
            <a:extLst>
              <a:ext uri="{FF2B5EF4-FFF2-40B4-BE49-F238E27FC236}">
                <a16:creationId xmlns:a16="http://schemas.microsoft.com/office/drawing/2014/main" id="{FF5E71CF-BF49-9403-2006-51DA17DFDC66}"/>
              </a:ext>
            </a:extLst>
          </p:cNvPr>
          <p:cNvSpPr txBox="1"/>
          <p:nvPr/>
        </p:nvSpPr>
        <p:spPr>
          <a:xfrm>
            <a:off x="7216889" y="1928133"/>
            <a:ext cx="4299862" cy="1569660"/>
          </a:xfrm>
          <a:prstGeom prst="rect">
            <a:avLst/>
          </a:prstGeom>
          <a:noFill/>
        </p:spPr>
        <p:txBody>
          <a:bodyPr wrap="square" rtlCol="0">
            <a:spAutoFit/>
          </a:bodyPr>
          <a:lstStyle/>
          <a:p>
            <a:r>
              <a:rPr lang="en-US" sz="2400" dirty="0"/>
              <a:t>This column chart shows the trend of region or country participation over the years.</a:t>
            </a:r>
            <a:endParaRPr lang="en-IN" sz="2400" dirty="0"/>
          </a:p>
        </p:txBody>
      </p:sp>
      <p:pic>
        <p:nvPicPr>
          <p:cNvPr id="4" name="Picture 3">
            <a:extLst>
              <a:ext uri="{FF2B5EF4-FFF2-40B4-BE49-F238E27FC236}">
                <a16:creationId xmlns:a16="http://schemas.microsoft.com/office/drawing/2014/main" id="{0DA9CCDE-1F06-1E59-A517-831FDE673B5F}"/>
              </a:ext>
            </a:extLst>
          </p:cNvPr>
          <p:cNvPicPr>
            <a:picLocks noChangeAspect="1"/>
          </p:cNvPicPr>
          <p:nvPr/>
        </p:nvPicPr>
        <p:blipFill>
          <a:blip r:embed="rId2"/>
          <a:stretch>
            <a:fillRect/>
          </a:stretch>
        </p:blipFill>
        <p:spPr>
          <a:xfrm>
            <a:off x="675249" y="1058655"/>
            <a:ext cx="6288259" cy="5370720"/>
          </a:xfrm>
          <a:prstGeom prst="rect">
            <a:avLst/>
          </a:prstGeom>
        </p:spPr>
      </p:pic>
    </p:spTree>
    <p:extLst>
      <p:ext uri="{BB962C8B-B14F-4D97-AF65-F5344CB8AC3E}">
        <p14:creationId xmlns:p14="http://schemas.microsoft.com/office/powerpoint/2010/main" val="2393272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C5427-F916-19C2-91C6-1F63C474106C}"/>
              </a:ext>
            </a:extLst>
          </p:cNvPr>
          <p:cNvSpPr txBox="1"/>
          <p:nvPr/>
        </p:nvSpPr>
        <p:spPr>
          <a:xfrm>
            <a:off x="435429" y="240632"/>
            <a:ext cx="11422743" cy="523220"/>
          </a:xfrm>
          <a:prstGeom prst="rect">
            <a:avLst/>
          </a:prstGeom>
          <a:noFill/>
        </p:spPr>
        <p:txBody>
          <a:bodyPr wrap="square" rtlCol="0">
            <a:spAutoFit/>
          </a:bodyPr>
          <a:lstStyle/>
          <a:p>
            <a:pPr lvl="1"/>
            <a:r>
              <a:rPr lang="en-US" sz="2800" b="0" i="0" dirty="0">
                <a:effectLst/>
                <a:latin typeface="Segoe UI" panose="020B0502040204020203" pitchFamily="34" charset="0"/>
              </a:rPr>
              <a:t>11.Which countries have the highest number of gold medals?</a:t>
            </a:r>
          </a:p>
        </p:txBody>
      </p:sp>
      <p:sp>
        <p:nvSpPr>
          <p:cNvPr id="4" name="TextBox 3">
            <a:extLst>
              <a:ext uri="{FF2B5EF4-FFF2-40B4-BE49-F238E27FC236}">
                <a16:creationId xmlns:a16="http://schemas.microsoft.com/office/drawing/2014/main" id="{5EB2EFA5-B15D-CAC1-15C0-3016DCE39AB4}"/>
              </a:ext>
            </a:extLst>
          </p:cNvPr>
          <p:cNvSpPr txBox="1"/>
          <p:nvPr/>
        </p:nvSpPr>
        <p:spPr>
          <a:xfrm>
            <a:off x="6986588" y="1676426"/>
            <a:ext cx="4441144" cy="4216539"/>
          </a:xfrm>
          <a:prstGeom prst="rect">
            <a:avLst/>
          </a:prstGeom>
          <a:noFill/>
        </p:spPr>
        <p:txBody>
          <a:bodyPr wrap="square" rtlCol="0">
            <a:spAutoFit/>
          </a:bodyPr>
          <a:lstStyle/>
          <a:p>
            <a:r>
              <a:rPr lang="en-US" sz="2400" dirty="0"/>
              <a:t>As suggested by this bar chart, USA has won maximum number of gold medal followed by Soviet Union.</a:t>
            </a:r>
          </a:p>
          <a:p>
            <a:r>
              <a:rPr lang="en-US" sz="2400" dirty="0"/>
              <a:t>But here is a interesting contrast, Soviet Union do not have the 2</a:t>
            </a:r>
            <a:r>
              <a:rPr lang="en-US" sz="2400" baseline="30000" dirty="0"/>
              <a:t>nd</a:t>
            </a:r>
            <a:r>
              <a:rPr lang="en-US" sz="2400" dirty="0"/>
              <a:t>  position in terms of player participation but it has won 2</a:t>
            </a:r>
            <a:r>
              <a:rPr lang="en-US" sz="2400" baseline="30000" dirty="0"/>
              <a:t>nd</a:t>
            </a:r>
            <a:r>
              <a:rPr lang="en-US" sz="2400" dirty="0"/>
              <a:t> most gold medals after</a:t>
            </a:r>
            <a:r>
              <a:rPr lang="en-US" sz="2800" dirty="0"/>
              <a:t> </a:t>
            </a:r>
            <a:r>
              <a:rPr lang="en-US" sz="2400" dirty="0"/>
              <a:t>United States.</a:t>
            </a:r>
            <a:endParaRPr lang="en-IN" sz="2400" dirty="0"/>
          </a:p>
        </p:txBody>
      </p:sp>
      <p:pic>
        <p:nvPicPr>
          <p:cNvPr id="2" name="Picture 1">
            <a:extLst>
              <a:ext uri="{FF2B5EF4-FFF2-40B4-BE49-F238E27FC236}">
                <a16:creationId xmlns:a16="http://schemas.microsoft.com/office/drawing/2014/main" id="{CCE183EC-69F0-B274-5FBE-B3628C686A07}"/>
              </a:ext>
            </a:extLst>
          </p:cNvPr>
          <p:cNvPicPr>
            <a:picLocks noChangeAspect="1"/>
          </p:cNvPicPr>
          <p:nvPr/>
        </p:nvPicPr>
        <p:blipFill>
          <a:blip r:embed="rId2"/>
          <a:stretch>
            <a:fillRect/>
          </a:stretch>
        </p:blipFill>
        <p:spPr>
          <a:xfrm>
            <a:off x="1092880" y="1379085"/>
            <a:ext cx="5707971" cy="5238283"/>
          </a:xfrm>
          <a:prstGeom prst="rect">
            <a:avLst/>
          </a:prstGeom>
        </p:spPr>
      </p:pic>
    </p:spTree>
    <p:extLst>
      <p:ext uri="{BB962C8B-B14F-4D97-AF65-F5344CB8AC3E}">
        <p14:creationId xmlns:p14="http://schemas.microsoft.com/office/powerpoint/2010/main" val="1898173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C5427-F916-19C2-91C6-1F63C474106C}"/>
              </a:ext>
            </a:extLst>
          </p:cNvPr>
          <p:cNvSpPr txBox="1"/>
          <p:nvPr/>
        </p:nvSpPr>
        <p:spPr>
          <a:xfrm>
            <a:off x="304799" y="0"/>
            <a:ext cx="11210925" cy="1384995"/>
          </a:xfrm>
          <a:prstGeom prst="rect">
            <a:avLst/>
          </a:prstGeom>
          <a:noFill/>
        </p:spPr>
        <p:txBody>
          <a:bodyPr wrap="square" rtlCol="0">
            <a:spAutoFit/>
          </a:bodyPr>
          <a:lstStyle/>
          <a:p>
            <a:r>
              <a:rPr lang="en-US" sz="2800" dirty="0"/>
              <a:t>12.</a:t>
            </a:r>
            <a:r>
              <a:rPr lang="en-US" sz="2800" dirty="0">
                <a:effectLst/>
              </a:rPr>
              <a:t>What is the distribution of medals among different regions?</a:t>
            </a:r>
          </a:p>
          <a:p>
            <a:br>
              <a:rPr lang="en-US" sz="2800" dirty="0">
                <a:effectLst/>
              </a:rPr>
            </a:br>
            <a:endParaRPr lang="en-IN" sz="2800" dirty="0"/>
          </a:p>
        </p:txBody>
      </p:sp>
      <p:sp>
        <p:nvSpPr>
          <p:cNvPr id="4" name="TextBox 3">
            <a:extLst>
              <a:ext uri="{FF2B5EF4-FFF2-40B4-BE49-F238E27FC236}">
                <a16:creationId xmlns:a16="http://schemas.microsoft.com/office/drawing/2014/main" id="{04722BA6-21E1-8969-FB0C-F013E5F580BE}"/>
              </a:ext>
            </a:extLst>
          </p:cNvPr>
          <p:cNvSpPr txBox="1"/>
          <p:nvPr/>
        </p:nvSpPr>
        <p:spPr>
          <a:xfrm rot="10800000" flipH="1" flipV="1">
            <a:off x="7244862" y="1848542"/>
            <a:ext cx="4642339" cy="2308324"/>
          </a:xfrm>
          <a:prstGeom prst="rect">
            <a:avLst/>
          </a:prstGeom>
          <a:noFill/>
        </p:spPr>
        <p:txBody>
          <a:bodyPr wrap="square" rtlCol="0">
            <a:spAutoFit/>
          </a:bodyPr>
          <a:lstStyle/>
          <a:p>
            <a:r>
              <a:rPr lang="en-US" sz="2400" dirty="0"/>
              <a:t>This column charts explains the relationship between medals and region.</a:t>
            </a:r>
          </a:p>
          <a:p>
            <a:r>
              <a:rPr lang="en-US" sz="2400" dirty="0"/>
              <a:t>As the chart depicts, USA has won most number of medals followed by UK and France. </a:t>
            </a:r>
            <a:endParaRPr lang="en-IN" sz="2400" dirty="0"/>
          </a:p>
        </p:txBody>
      </p:sp>
      <p:pic>
        <p:nvPicPr>
          <p:cNvPr id="5" name="Picture 4">
            <a:extLst>
              <a:ext uri="{FF2B5EF4-FFF2-40B4-BE49-F238E27FC236}">
                <a16:creationId xmlns:a16="http://schemas.microsoft.com/office/drawing/2014/main" id="{BAA7835D-95B4-16B3-C93F-13A95FBF1A9A}"/>
              </a:ext>
            </a:extLst>
          </p:cNvPr>
          <p:cNvPicPr>
            <a:picLocks noChangeAspect="1"/>
          </p:cNvPicPr>
          <p:nvPr/>
        </p:nvPicPr>
        <p:blipFill>
          <a:blip r:embed="rId2"/>
          <a:stretch>
            <a:fillRect/>
          </a:stretch>
        </p:blipFill>
        <p:spPr>
          <a:xfrm>
            <a:off x="740898" y="1232988"/>
            <a:ext cx="6349219" cy="5097474"/>
          </a:xfrm>
          <a:prstGeom prst="rect">
            <a:avLst/>
          </a:prstGeom>
        </p:spPr>
      </p:pic>
    </p:spTree>
    <p:extLst>
      <p:ext uri="{BB962C8B-B14F-4D97-AF65-F5344CB8AC3E}">
        <p14:creationId xmlns:p14="http://schemas.microsoft.com/office/powerpoint/2010/main" val="3032102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4E6A6A-0E80-0F02-5EDE-A13FA0284744}"/>
              </a:ext>
            </a:extLst>
          </p:cNvPr>
          <p:cNvSpPr txBox="1"/>
          <p:nvPr/>
        </p:nvSpPr>
        <p:spPr>
          <a:xfrm>
            <a:off x="3841205" y="232117"/>
            <a:ext cx="4509590" cy="707886"/>
          </a:xfrm>
          <a:prstGeom prst="rect">
            <a:avLst/>
          </a:prstGeom>
          <a:noFill/>
        </p:spPr>
        <p:txBody>
          <a:bodyPr wrap="square" rtlCol="0">
            <a:spAutoFit/>
          </a:bodyPr>
          <a:lstStyle/>
          <a:p>
            <a:r>
              <a:rPr lang="en-US" sz="4000" b="1" dirty="0"/>
              <a:t>Event Analysis</a:t>
            </a:r>
            <a:endParaRPr lang="en-IN" sz="4000" b="1" dirty="0"/>
          </a:p>
        </p:txBody>
      </p:sp>
      <p:pic>
        <p:nvPicPr>
          <p:cNvPr id="5" name="Picture 4">
            <a:extLst>
              <a:ext uri="{FF2B5EF4-FFF2-40B4-BE49-F238E27FC236}">
                <a16:creationId xmlns:a16="http://schemas.microsoft.com/office/drawing/2014/main" id="{3C9E195F-E29F-085D-FFF6-24A1D7F32C53}"/>
              </a:ext>
            </a:extLst>
          </p:cNvPr>
          <p:cNvPicPr>
            <a:picLocks noChangeAspect="1"/>
          </p:cNvPicPr>
          <p:nvPr/>
        </p:nvPicPr>
        <p:blipFill>
          <a:blip r:embed="rId2"/>
          <a:stretch>
            <a:fillRect/>
          </a:stretch>
        </p:blipFill>
        <p:spPr>
          <a:xfrm>
            <a:off x="281354" y="940003"/>
            <a:ext cx="11591777" cy="5685880"/>
          </a:xfrm>
          <a:prstGeom prst="rect">
            <a:avLst/>
          </a:prstGeom>
        </p:spPr>
      </p:pic>
    </p:spTree>
    <p:extLst>
      <p:ext uri="{BB962C8B-B14F-4D97-AF65-F5344CB8AC3E}">
        <p14:creationId xmlns:p14="http://schemas.microsoft.com/office/powerpoint/2010/main" val="924582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4E6A6A-0E80-0F02-5EDE-A13FA0284744}"/>
              </a:ext>
            </a:extLst>
          </p:cNvPr>
          <p:cNvSpPr txBox="1"/>
          <p:nvPr/>
        </p:nvSpPr>
        <p:spPr>
          <a:xfrm>
            <a:off x="1392702" y="232229"/>
            <a:ext cx="8032651" cy="1138773"/>
          </a:xfrm>
          <a:prstGeom prst="rect">
            <a:avLst/>
          </a:prstGeom>
          <a:noFill/>
        </p:spPr>
        <p:txBody>
          <a:bodyPr wrap="square" rtlCol="0">
            <a:spAutoFit/>
          </a:bodyPr>
          <a:lstStyle/>
          <a:p>
            <a:r>
              <a:rPr lang="en-US" sz="2800" b="0" i="0" dirty="0">
                <a:effectLst/>
                <a:latin typeface="Segoe UI" panose="020B0502040204020203" pitchFamily="34" charset="0"/>
              </a:rPr>
              <a:t>13.How many events are there in each sport?</a:t>
            </a:r>
          </a:p>
          <a:p>
            <a:endParaRPr lang="en-IN" sz="4000" dirty="0"/>
          </a:p>
        </p:txBody>
      </p:sp>
      <p:sp>
        <p:nvSpPr>
          <p:cNvPr id="6" name="TextBox 5">
            <a:extLst>
              <a:ext uri="{FF2B5EF4-FFF2-40B4-BE49-F238E27FC236}">
                <a16:creationId xmlns:a16="http://schemas.microsoft.com/office/drawing/2014/main" id="{4BE450D4-F060-13FF-3B98-EE28856164B0}"/>
              </a:ext>
            </a:extLst>
          </p:cNvPr>
          <p:cNvSpPr txBox="1"/>
          <p:nvPr/>
        </p:nvSpPr>
        <p:spPr>
          <a:xfrm>
            <a:off x="7751298" y="1217114"/>
            <a:ext cx="4149970" cy="4093428"/>
          </a:xfrm>
          <a:prstGeom prst="rect">
            <a:avLst/>
          </a:prstGeom>
          <a:noFill/>
        </p:spPr>
        <p:txBody>
          <a:bodyPr wrap="square" rtlCol="0">
            <a:spAutoFit/>
          </a:bodyPr>
          <a:lstStyle/>
          <a:p>
            <a:r>
              <a:rPr lang="en-US" sz="2000" dirty="0"/>
              <a:t>As this bar chart shows, most number of events has been related to Athletics sports followed by gymnastics and swimming. This also indicates towards the number of participants of Athletics, that is also highest.</a:t>
            </a:r>
          </a:p>
          <a:p>
            <a:r>
              <a:rPr lang="en-US" sz="2000" dirty="0"/>
              <a:t>Correlation can be realized between number of participants for particular sports and number of events have to be organized for them.</a:t>
            </a:r>
            <a:endParaRPr lang="en-IN" sz="2000" dirty="0"/>
          </a:p>
        </p:txBody>
      </p:sp>
      <p:pic>
        <p:nvPicPr>
          <p:cNvPr id="3" name="Picture 2">
            <a:extLst>
              <a:ext uri="{FF2B5EF4-FFF2-40B4-BE49-F238E27FC236}">
                <a16:creationId xmlns:a16="http://schemas.microsoft.com/office/drawing/2014/main" id="{6C465B60-3044-ED86-E779-478626AB0110}"/>
              </a:ext>
            </a:extLst>
          </p:cNvPr>
          <p:cNvPicPr>
            <a:picLocks noChangeAspect="1"/>
          </p:cNvPicPr>
          <p:nvPr/>
        </p:nvPicPr>
        <p:blipFill>
          <a:blip r:embed="rId2"/>
          <a:stretch>
            <a:fillRect/>
          </a:stretch>
        </p:blipFill>
        <p:spPr>
          <a:xfrm>
            <a:off x="1026943" y="985647"/>
            <a:ext cx="6428934" cy="5640124"/>
          </a:xfrm>
          <a:prstGeom prst="rect">
            <a:avLst/>
          </a:prstGeom>
        </p:spPr>
      </p:pic>
    </p:spTree>
    <p:extLst>
      <p:ext uri="{BB962C8B-B14F-4D97-AF65-F5344CB8AC3E}">
        <p14:creationId xmlns:p14="http://schemas.microsoft.com/office/powerpoint/2010/main" val="299475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4E6A6A-0E80-0F02-5EDE-A13FA0284744}"/>
              </a:ext>
            </a:extLst>
          </p:cNvPr>
          <p:cNvSpPr txBox="1"/>
          <p:nvPr/>
        </p:nvSpPr>
        <p:spPr>
          <a:xfrm>
            <a:off x="436098" y="203201"/>
            <a:ext cx="11282290" cy="1815882"/>
          </a:xfrm>
          <a:prstGeom prst="rect">
            <a:avLst/>
          </a:prstGeom>
          <a:noFill/>
        </p:spPr>
        <p:txBody>
          <a:bodyPr wrap="square" rtlCol="0">
            <a:spAutoFit/>
          </a:bodyPr>
          <a:lstStyle/>
          <a:p>
            <a:r>
              <a:rPr lang="en-US" sz="2800" dirty="0"/>
              <a:t>14.</a:t>
            </a:r>
            <a:r>
              <a:rPr lang="en-US" sz="2800" dirty="0">
                <a:effectLst/>
              </a:rPr>
              <a:t>What is the distribution of events by gender (Men, Women, Mixed)?</a:t>
            </a:r>
          </a:p>
          <a:p>
            <a:br>
              <a:rPr lang="en-US" sz="2800" dirty="0">
                <a:effectLst/>
              </a:rPr>
            </a:br>
            <a:endParaRPr lang="en-IN" sz="2800" dirty="0"/>
          </a:p>
        </p:txBody>
      </p:sp>
      <p:sp>
        <p:nvSpPr>
          <p:cNvPr id="5" name="TextBox 4">
            <a:extLst>
              <a:ext uri="{FF2B5EF4-FFF2-40B4-BE49-F238E27FC236}">
                <a16:creationId xmlns:a16="http://schemas.microsoft.com/office/drawing/2014/main" id="{56E84ECE-42E9-DADF-7A88-8720A0E5050F}"/>
              </a:ext>
            </a:extLst>
          </p:cNvPr>
          <p:cNvSpPr txBox="1"/>
          <p:nvPr/>
        </p:nvSpPr>
        <p:spPr>
          <a:xfrm>
            <a:off x="7349031" y="2729681"/>
            <a:ext cx="4369357" cy="1569660"/>
          </a:xfrm>
          <a:prstGeom prst="rect">
            <a:avLst/>
          </a:prstGeom>
          <a:noFill/>
        </p:spPr>
        <p:txBody>
          <a:bodyPr wrap="square" rtlCol="0">
            <a:spAutoFit/>
          </a:bodyPr>
          <a:lstStyle/>
          <a:p>
            <a:r>
              <a:rPr lang="en-US" sz="2400" dirty="0"/>
              <a:t>As we can see in this pie chart, almost 2/3</a:t>
            </a:r>
            <a:r>
              <a:rPr lang="en-US" sz="2400" baseline="30000" dirty="0"/>
              <a:t>rd</a:t>
            </a:r>
            <a:r>
              <a:rPr lang="en-US" sz="2400" dirty="0"/>
              <a:t> (71.67%) of total events are for men only.</a:t>
            </a:r>
            <a:endParaRPr lang="en-IN" sz="2400" dirty="0"/>
          </a:p>
        </p:txBody>
      </p:sp>
      <p:pic>
        <p:nvPicPr>
          <p:cNvPr id="6" name="Picture 5">
            <a:extLst>
              <a:ext uri="{FF2B5EF4-FFF2-40B4-BE49-F238E27FC236}">
                <a16:creationId xmlns:a16="http://schemas.microsoft.com/office/drawing/2014/main" id="{7C233884-2E1D-0623-EC21-15C42F808CB8}"/>
              </a:ext>
            </a:extLst>
          </p:cNvPr>
          <p:cNvPicPr>
            <a:picLocks noChangeAspect="1"/>
          </p:cNvPicPr>
          <p:nvPr/>
        </p:nvPicPr>
        <p:blipFill>
          <a:blip r:embed="rId2"/>
          <a:stretch>
            <a:fillRect/>
          </a:stretch>
        </p:blipFill>
        <p:spPr>
          <a:xfrm>
            <a:off x="1379974" y="2278966"/>
            <a:ext cx="5522005" cy="4086329"/>
          </a:xfrm>
          <a:prstGeom prst="rect">
            <a:avLst/>
          </a:prstGeom>
        </p:spPr>
      </p:pic>
    </p:spTree>
    <p:extLst>
      <p:ext uri="{BB962C8B-B14F-4D97-AF65-F5344CB8AC3E}">
        <p14:creationId xmlns:p14="http://schemas.microsoft.com/office/powerpoint/2010/main" val="117412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4E6A6A-0E80-0F02-5EDE-A13FA0284744}"/>
              </a:ext>
            </a:extLst>
          </p:cNvPr>
          <p:cNvSpPr txBox="1"/>
          <p:nvPr/>
        </p:nvSpPr>
        <p:spPr>
          <a:xfrm>
            <a:off x="351692" y="203201"/>
            <a:ext cx="10925908" cy="1384995"/>
          </a:xfrm>
          <a:prstGeom prst="rect">
            <a:avLst/>
          </a:prstGeom>
          <a:noFill/>
        </p:spPr>
        <p:txBody>
          <a:bodyPr wrap="square" rtlCol="0">
            <a:spAutoFit/>
          </a:bodyPr>
          <a:lstStyle/>
          <a:p>
            <a:r>
              <a:rPr lang="en-US" sz="2800" dirty="0"/>
              <a:t>15.</a:t>
            </a:r>
            <a:r>
              <a:rPr lang="en-US" sz="2800" dirty="0">
                <a:effectLst/>
              </a:rPr>
              <a:t>How has the number of events changed over time?</a:t>
            </a:r>
          </a:p>
          <a:p>
            <a:br>
              <a:rPr lang="en-US" sz="2800" dirty="0">
                <a:solidFill>
                  <a:schemeClr val="bg1"/>
                </a:solidFill>
                <a:effectLst/>
              </a:rPr>
            </a:br>
            <a:endParaRPr lang="en-IN" sz="2800" dirty="0">
              <a:solidFill>
                <a:schemeClr val="bg1"/>
              </a:solidFill>
            </a:endParaRPr>
          </a:p>
        </p:txBody>
      </p:sp>
      <p:sp>
        <p:nvSpPr>
          <p:cNvPr id="3" name="TextBox 2">
            <a:extLst>
              <a:ext uri="{FF2B5EF4-FFF2-40B4-BE49-F238E27FC236}">
                <a16:creationId xmlns:a16="http://schemas.microsoft.com/office/drawing/2014/main" id="{464D9C70-F42B-57F4-70F2-61654238F1AD}"/>
              </a:ext>
            </a:extLst>
          </p:cNvPr>
          <p:cNvSpPr txBox="1"/>
          <p:nvPr/>
        </p:nvSpPr>
        <p:spPr>
          <a:xfrm>
            <a:off x="8173328" y="2887982"/>
            <a:ext cx="3568505" cy="1200329"/>
          </a:xfrm>
          <a:prstGeom prst="rect">
            <a:avLst/>
          </a:prstGeom>
          <a:noFill/>
        </p:spPr>
        <p:txBody>
          <a:bodyPr wrap="square" rtlCol="0">
            <a:spAutoFit/>
          </a:bodyPr>
          <a:lstStyle/>
          <a:p>
            <a:r>
              <a:rPr lang="en-US" sz="2400" dirty="0"/>
              <a:t>After a upward trend for some year its a zig-zag trend .</a:t>
            </a:r>
            <a:endParaRPr lang="en-IN" sz="2400" dirty="0"/>
          </a:p>
        </p:txBody>
      </p:sp>
      <p:pic>
        <p:nvPicPr>
          <p:cNvPr id="6" name="Picture 5">
            <a:extLst>
              <a:ext uri="{FF2B5EF4-FFF2-40B4-BE49-F238E27FC236}">
                <a16:creationId xmlns:a16="http://schemas.microsoft.com/office/drawing/2014/main" id="{B6644A44-A74B-899F-36C1-72CB0D316E47}"/>
              </a:ext>
            </a:extLst>
          </p:cNvPr>
          <p:cNvPicPr>
            <a:picLocks noChangeAspect="1"/>
          </p:cNvPicPr>
          <p:nvPr/>
        </p:nvPicPr>
        <p:blipFill>
          <a:blip r:embed="rId2"/>
          <a:stretch>
            <a:fillRect/>
          </a:stretch>
        </p:blipFill>
        <p:spPr>
          <a:xfrm>
            <a:off x="754298" y="1803957"/>
            <a:ext cx="7109542" cy="4568708"/>
          </a:xfrm>
          <a:prstGeom prst="rect">
            <a:avLst/>
          </a:prstGeom>
        </p:spPr>
      </p:pic>
    </p:spTree>
    <p:extLst>
      <p:ext uri="{BB962C8B-B14F-4D97-AF65-F5344CB8AC3E}">
        <p14:creationId xmlns:p14="http://schemas.microsoft.com/office/powerpoint/2010/main" val="345365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E7E93C-9EC6-DDCC-457F-EDC9B9E27D50}"/>
              </a:ext>
            </a:extLst>
          </p:cNvPr>
          <p:cNvSpPr txBox="1"/>
          <p:nvPr/>
        </p:nvSpPr>
        <p:spPr>
          <a:xfrm>
            <a:off x="2194559" y="323557"/>
            <a:ext cx="6555545" cy="584775"/>
          </a:xfrm>
          <a:prstGeom prst="rect">
            <a:avLst/>
          </a:prstGeom>
          <a:noFill/>
        </p:spPr>
        <p:txBody>
          <a:bodyPr wrap="square" rtlCol="0">
            <a:spAutoFit/>
          </a:bodyPr>
          <a:lstStyle/>
          <a:p>
            <a:pPr algn="ctr"/>
            <a:r>
              <a:rPr lang="en-US" sz="3200" u="sng" dirty="0"/>
              <a:t>Medal Analysis</a:t>
            </a:r>
            <a:endParaRPr lang="en-IN" sz="3200" u="sng" dirty="0"/>
          </a:p>
        </p:txBody>
      </p:sp>
      <p:pic>
        <p:nvPicPr>
          <p:cNvPr id="9" name="Picture 8">
            <a:extLst>
              <a:ext uri="{FF2B5EF4-FFF2-40B4-BE49-F238E27FC236}">
                <a16:creationId xmlns:a16="http://schemas.microsoft.com/office/drawing/2014/main" id="{1045EB9E-D44A-A67E-4A6D-27CA8F9B5305}"/>
              </a:ext>
            </a:extLst>
          </p:cNvPr>
          <p:cNvPicPr>
            <a:picLocks noChangeAspect="1"/>
          </p:cNvPicPr>
          <p:nvPr/>
        </p:nvPicPr>
        <p:blipFill>
          <a:blip r:embed="rId2"/>
          <a:stretch>
            <a:fillRect/>
          </a:stretch>
        </p:blipFill>
        <p:spPr>
          <a:xfrm>
            <a:off x="351692" y="1083212"/>
            <a:ext cx="11549576" cy="5451231"/>
          </a:xfrm>
          <a:prstGeom prst="rect">
            <a:avLst/>
          </a:prstGeom>
        </p:spPr>
      </p:pic>
    </p:spTree>
    <p:extLst>
      <p:ext uri="{BB962C8B-B14F-4D97-AF65-F5344CB8AC3E}">
        <p14:creationId xmlns:p14="http://schemas.microsoft.com/office/powerpoint/2010/main" val="1719774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60B623-21E9-67AB-8E1A-7139619C1CAD}"/>
              </a:ext>
            </a:extLst>
          </p:cNvPr>
          <p:cNvSpPr txBox="1"/>
          <p:nvPr/>
        </p:nvSpPr>
        <p:spPr>
          <a:xfrm>
            <a:off x="379827" y="365760"/>
            <a:ext cx="11549576" cy="1077218"/>
          </a:xfrm>
          <a:prstGeom prst="rect">
            <a:avLst/>
          </a:prstGeom>
          <a:noFill/>
        </p:spPr>
        <p:txBody>
          <a:bodyPr wrap="square" rtlCol="0">
            <a:spAutoFit/>
          </a:bodyPr>
          <a:lstStyle/>
          <a:p>
            <a:r>
              <a:rPr lang="en-US" sz="2800" dirty="0">
                <a:effectLst/>
              </a:rPr>
              <a:t>16.How does the medal distribution vary across different sports?</a:t>
            </a:r>
          </a:p>
          <a:p>
            <a:br>
              <a:rPr lang="en-US" dirty="0">
                <a:effectLst/>
              </a:rPr>
            </a:br>
            <a:endParaRPr lang="en-IN" dirty="0"/>
          </a:p>
        </p:txBody>
      </p:sp>
      <p:pic>
        <p:nvPicPr>
          <p:cNvPr id="5" name="Picture 4">
            <a:extLst>
              <a:ext uri="{FF2B5EF4-FFF2-40B4-BE49-F238E27FC236}">
                <a16:creationId xmlns:a16="http://schemas.microsoft.com/office/drawing/2014/main" id="{F4F97F61-D925-B89E-4958-4570371994BF}"/>
              </a:ext>
            </a:extLst>
          </p:cNvPr>
          <p:cNvPicPr>
            <a:picLocks noChangeAspect="1"/>
          </p:cNvPicPr>
          <p:nvPr/>
        </p:nvPicPr>
        <p:blipFill>
          <a:blip r:embed="rId2"/>
          <a:stretch>
            <a:fillRect/>
          </a:stretch>
        </p:blipFill>
        <p:spPr>
          <a:xfrm>
            <a:off x="811238" y="1252024"/>
            <a:ext cx="6779733" cy="4853354"/>
          </a:xfrm>
          <a:prstGeom prst="rect">
            <a:avLst/>
          </a:prstGeom>
        </p:spPr>
      </p:pic>
      <p:sp>
        <p:nvSpPr>
          <p:cNvPr id="3" name="TextBox 2">
            <a:extLst>
              <a:ext uri="{FF2B5EF4-FFF2-40B4-BE49-F238E27FC236}">
                <a16:creationId xmlns:a16="http://schemas.microsoft.com/office/drawing/2014/main" id="{92F4DF88-CF4D-4478-5A8A-F837BBF9FAAF}"/>
              </a:ext>
            </a:extLst>
          </p:cNvPr>
          <p:cNvSpPr txBox="1"/>
          <p:nvPr/>
        </p:nvSpPr>
        <p:spPr>
          <a:xfrm>
            <a:off x="8022382" y="3678701"/>
            <a:ext cx="3907021" cy="1938992"/>
          </a:xfrm>
          <a:prstGeom prst="rect">
            <a:avLst/>
          </a:prstGeom>
          <a:noFill/>
        </p:spPr>
        <p:txBody>
          <a:bodyPr wrap="square" rtlCol="0">
            <a:spAutoFit/>
          </a:bodyPr>
          <a:lstStyle/>
          <a:p>
            <a:r>
              <a:rPr lang="en-US" sz="2400" dirty="0"/>
              <a:t>As this tree map suggests, Athletics sport has got most number of medal followed by Gymnastics.</a:t>
            </a:r>
            <a:endParaRPr lang="en-IN" sz="2400" dirty="0"/>
          </a:p>
        </p:txBody>
      </p:sp>
    </p:spTree>
    <p:extLst>
      <p:ext uri="{BB962C8B-B14F-4D97-AF65-F5344CB8AC3E}">
        <p14:creationId xmlns:p14="http://schemas.microsoft.com/office/powerpoint/2010/main" val="3949786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8F1928-6A9F-E079-3D76-374A8FFB4B06}"/>
              </a:ext>
            </a:extLst>
          </p:cNvPr>
          <p:cNvPicPr>
            <a:picLocks noChangeAspect="1"/>
          </p:cNvPicPr>
          <p:nvPr/>
        </p:nvPicPr>
        <p:blipFill>
          <a:blip r:embed="rId2"/>
          <a:stretch>
            <a:fillRect/>
          </a:stretch>
        </p:blipFill>
        <p:spPr>
          <a:xfrm>
            <a:off x="1139482" y="1322363"/>
            <a:ext cx="4956518" cy="5057336"/>
          </a:xfrm>
          <a:prstGeom prst="rect">
            <a:avLst/>
          </a:prstGeom>
        </p:spPr>
      </p:pic>
      <p:sp>
        <p:nvSpPr>
          <p:cNvPr id="5" name="TextBox 4">
            <a:extLst>
              <a:ext uri="{FF2B5EF4-FFF2-40B4-BE49-F238E27FC236}">
                <a16:creationId xmlns:a16="http://schemas.microsoft.com/office/drawing/2014/main" id="{CC0601D9-84B3-1362-B354-E5BAE64684AB}"/>
              </a:ext>
            </a:extLst>
          </p:cNvPr>
          <p:cNvSpPr txBox="1"/>
          <p:nvPr/>
        </p:nvSpPr>
        <p:spPr>
          <a:xfrm>
            <a:off x="323557" y="478301"/>
            <a:ext cx="11029071" cy="1384995"/>
          </a:xfrm>
          <a:prstGeom prst="rect">
            <a:avLst/>
          </a:prstGeom>
          <a:noFill/>
        </p:spPr>
        <p:txBody>
          <a:bodyPr wrap="square" rtlCol="0">
            <a:spAutoFit/>
          </a:bodyPr>
          <a:lstStyle/>
          <a:p>
            <a:r>
              <a:rPr lang="en-US" sz="2800" dirty="0">
                <a:effectLst/>
              </a:rPr>
              <a:t>17.Which countries have the highest number of gold medals?</a:t>
            </a:r>
          </a:p>
          <a:p>
            <a:br>
              <a:rPr lang="en-US" sz="2800" dirty="0">
                <a:effectLst/>
              </a:rPr>
            </a:br>
            <a:endParaRPr lang="en-IN" sz="2800" dirty="0"/>
          </a:p>
        </p:txBody>
      </p:sp>
      <p:sp>
        <p:nvSpPr>
          <p:cNvPr id="2" name="TextBox 1">
            <a:extLst>
              <a:ext uri="{FF2B5EF4-FFF2-40B4-BE49-F238E27FC236}">
                <a16:creationId xmlns:a16="http://schemas.microsoft.com/office/drawing/2014/main" id="{4959FFCE-5066-06E6-08CA-13DC01D34FAC}"/>
              </a:ext>
            </a:extLst>
          </p:cNvPr>
          <p:cNvSpPr txBox="1"/>
          <p:nvPr/>
        </p:nvSpPr>
        <p:spPr>
          <a:xfrm>
            <a:off x="7082970" y="2971800"/>
            <a:ext cx="3193143" cy="1938992"/>
          </a:xfrm>
          <a:prstGeom prst="rect">
            <a:avLst/>
          </a:prstGeom>
          <a:noFill/>
        </p:spPr>
        <p:txBody>
          <a:bodyPr wrap="square" rtlCol="0">
            <a:spAutoFit/>
          </a:bodyPr>
          <a:lstStyle/>
          <a:p>
            <a:r>
              <a:rPr lang="en-US" sz="2400" dirty="0"/>
              <a:t>USA has won highest number of gold medals, followed by Soviet Union.</a:t>
            </a:r>
            <a:endParaRPr lang="en-IN" sz="2400" dirty="0"/>
          </a:p>
        </p:txBody>
      </p:sp>
    </p:spTree>
    <p:extLst>
      <p:ext uri="{BB962C8B-B14F-4D97-AF65-F5344CB8AC3E}">
        <p14:creationId xmlns:p14="http://schemas.microsoft.com/office/powerpoint/2010/main" val="280218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EB5CA-4730-C510-0E78-62F3B319E29B}"/>
              </a:ext>
            </a:extLst>
          </p:cNvPr>
          <p:cNvSpPr txBox="1"/>
          <p:nvPr/>
        </p:nvSpPr>
        <p:spPr>
          <a:xfrm>
            <a:off x="1069143" y="839541"/>
            <a:ext cx="3372227" cy="830997"/>
          </a:xfrm>
          <a:prstGeom prst="rect">
            <a:avLst/>
          </a:prstGeom>
          <a:noFill/>
        </p:spPr>
        <p:txBody>
          <a:bodyPr wrap="square" rtlCol="0">
            <a:spAutoFit/>
          </a:bodyPr>
          <a:lstStyle/>
          <a:p>
            <a:r>
              <a:rPr lang="en-US" sz="4800" b="1" dirty="0"/>
              <a:t>Objective</a:t>
            </a:r>
            <a:endParaRPr lang="en-IN" sz="4800" b="1" dirty="0"/>
          </a:p>
        </p:txBody>
      </p:sp>
      <p:sp>
        <p:nvSpPr>
          <p:cNvPr id="8" name="Oval 7">
            <a:extLst>
              <a:ext uri="{FF2B5EF4-FFF2-40B4-BE49-F238E27FC236}">
                <a16:creationId xmlns:a16="http://schemas.microsoft.com/office/drawing/2014/main" id="{7E251540-ECF9-A070-810B-76628DD3E34E}"/>
              </a:ext>
            </a:extLst>
          </p:cNvPr>
          <p:cNvSpPr/>
          <p:nvPr/>
        </p:nvSpPr>
        <p:spPr>
          <a:xfrm>
            <a:off x="6848622" y="227596"/>
            <a:ext cx="4389120" cy="12238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chemeClr val="accent1">
                    <a:lumMod val="75000"/>
                  </a:schemeClr>
                </a:solidFill>
              </a:rPr>
              <a:t>Games Analysis</a:t>
            </a:r>
            <a:endParaRPr lang="en-IN" sz="3600" dirty="0">
              <a:solidFill>
                <a:schemeClr val="accent1">
                  <a:lumMod val="75000"/>
                </a:schemeClr>
              </a:solidFill>
            </a:endParaRPr>
          </a:p>
        </p:txBody>
      </p:sp>
      <p:sp>
        <p:nvSpPr>
          <p:cNvPr id="9" name="Oval 8">
            <a:extLst>
              <a:ext uri="{FF2B5EF4-FFF2-40B4-BE49-F238E27FC236}">
                <a16:creationId xmlns:a16="http://schemas.microsoft.com/office/drawing/2014/main" id="{46D75A3E-AEDE-E29A-2470-EDA2E090EC8C}"/>
              </a:ext>
            </a:extLst>
          </p:cNvPr>
          <p:cNvSpPr/>
          <p:nvPr/>
        </p:nvSpPr>
        <p:spPr>
          <a:xfrm>
            <a:off x="6848622" y="1895453"/>
            <a:ext cx="4750191" cy="12238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chemeClr val="accent1">
                    <a:lumMod val="75000"/>
                  </a:schemeClr>
                </a:solidFill>
              </a:rPr>
              <a:t>Participants Analysis</a:t>
            </a:r>
            <a:endParaRPr lang="en-IN" sz="3600" dirty="0">
              <a:solidFill>
                <a:schemeClr val="accent1">
                  <a:lumMod val="75000"/>
                </a:schemeClr>
              </a:solidFill>
            </a:endParaRPr>
          </a:p>
        </p:txBody>
      </p:sp>
      <p:sp>
        <p:nvSpPr>
          <p:cNvPr id="10" name="Oval 9">
            <a:extLst>
              <a:ext uri="{FF2B5EF4-FFF2-40B4-BE49-F238E27FC236}">
                <a16:creationId xmlns:a16="http://schemas.microsoft.com/office/drawing/2014/main" id="{E07A502E-9209-9D8C-3C56-125FBCBC561C}"/>
              </a:ext>
            </a:extLst>
          </p:cNvPr>
          <p:cNvSpPr/>
          <p:nvPr/>
        </p:nvSpPr>
        <p:spPr>
          <a:xfrm>
            <a:off x="7104185" y="3563310"/>
            <a:ext cx="4253132" cy="12238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chemeClr val="accent1">
                    <a:lumMod val="75000"/>
                  </a:schemeClr>
                </a:solidFill>
              </a:rPr>
              <a:t>Sports Analysis</a:t>
            </a:r>
            <a:endParaRPr lang="en-IN" sz="3600" dirty="0">
              <a:solidFill>
                <a:schemeClr val="accent1">
                  <a:lumMod val="75000"/>
                </a:schemeClr>
              </a:solidFill>
            </a:endParaRPr>
          </a:p>
        </p:txBody>
      </p:sp>
      <p:sp>
        <p:nvSpPr>
          <p:cNvPr id="11" name="Oval 10">
            <a:extLst>
              <a:ext uri="{FF2B5EF4-FFF2-40B4-BE49-F238E27FC236}">
                <a16:creationId xmlns:a16="http://schemas.microsoft.com/office/drawing/2014/main" id="{497DD401-F927-B6A1-9055-047BC45CDB66}"/>
              </a:ext>
            </a:extLst>
          </p:cNvPr>
          <p:cNvSpPr/>
          <p:nvPr/>
        </p:nvSpPr>
        <p:spPr>
          <a:xfrm>
            <a:off x="7104185" y="5187462"/>
            <a:ext cx="4494628" cy="12238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chemeClr val="accent1">
                    <a:lumMod val="75000"/>
                  </a:schemeClr>
                </a:solidFill>
              </a:rPr>
              <a:t>Regional Analysis</a:t>
            </a:r>
            <a:endParaRPr lang="en-IN" sz="3600" dirty="0">
              <a:solidFill>
                <a:schemeClr val="accent1">
                  <a:lumMod val="75000"/>
                </a:schemeClr>
              </a:solidFill>
            </a:endParaRPr>
          </a:p>
        </p:txBody>
      </p:sp>
    </p:spTree>
    <p:extLst>
      <p:ext uri="{BB962C8B-B14F-4D97-AF65-F5344CB8AC3E}">
        <p14:creationId xmlns:p14="http://schemas.microsoft.com/office/powerpoint/2010/main" val="2244121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8EF500-A9C1-131F-C124-CF0BC52D15BE}"/>
              </a:ext>
            </a:extLst>
          </p:cNvPr>
          <p:cNvSpPr txBox="1"/>
          <p:nvPr/>
        </p:nvSpPr>
        <p:spPr>
          <a:xfrm>
            <a:off x="590843" y="337624"/>
            <a:ext cx="11226018" cy="1384995"/>
          </a:xfrm>
          <a:prstGeom prst="rect">
            <a:avLst/>
          </a:prstGeom>
          <a:noFill/>
        </p:spPr>
        <p:txBody>
          <a:bodyPr wrap="square" rtlCol="0">
            <a:spAutoFit/>
          </a:bodyPr>
          <a:lstStyle/>
          <a:p>
            <a:r>
              <a:rPr lang="en-US" sz="2800" dirty="0"/>
              <a:t>18.</a:t>
            </a:r>
            <a:r>
              <a:rPr lang="en-US" sz="2800" dirty="0">
                <a:effectLst/>
              </a:rPr>
              <a:t>How many medals have been awarded in each Olympics?</a:t>
            </a:r>
          </a:p>
          <a:p>
            <a:br>
              <a:rPr lang="en-US" sz="2800" dirty="0">
                <a:effectLst/>
              </a:rPr>
            </a:br>
            <a:endParaRPr lang="en-IN" sz="2800" dirty="0"/>
          </a:p>
        </p:txBody>
      </p:sp>
      <p:pic>
        <p:nvPicPr>
          <p:cNvPr id="4" name="Picture 3">
            <a:extLst>
              <a:ext uri="{FF2B5EF4-FFF2-40B4-BE49-F238E27FC236}">
                <a16:creationId xmlns:a16="http://schemas.microsoft.com/office/drawing/2014/main" id="{CE2F7901-C0E1-EFFB-4F15-D9CF45BEA376}"/>
              </a:ext>
            </a:extLst>
          </p:cNvPr>
          <p:cNvPicPr>
            <a:picLocks noChangeAspect="1"/>
          </p:cNvPicPr>
          <p:nvPr/>
        </p:nvPicPr>
        <p:blipFill>
          <a:blip r:embed="rId2"/>
          <a:stretch>
            <a:fillRect/>
          </a:stretch>
        </p:blipFill>
        <p:spPr>
          <a:xfrm>
            <a:off x="2289370" y="1371600"/>
            <a:ext cx="3806630" cy="5148776"/>
          </a:xfrm>
          <a:prstGeom prst="rect">
            <a:avLst/>
          </a:prstGeom>
        </p:spPr>
      </p:pic>
      <p:sp>
        <p:nvSpPr>
          <p:cNvPr id="5" name="TextBox 4">
            <a:extLst>
              <a:ext uri="{FF2B5EF4-FFF2-40B4-BE49-F238E27FC236}">
                <a16:creationId xmlns:a16="http://schemas.microsoft.com/office/drawing/2014/main" id="{A8EC1F32-2DF8-93B7-C748-B87C504924C5}"/>
              </a:ext>
            </a:extLst>
          </p:cNvPr>
          <p:cNvSpPr txBox="1"/>
          <p:nvPr/>
        </p:nvSpPr>
        <p:spPr>
          <a:xfrm>
            <a:off x="7146967" y="2030384"/>
            <a:ext cx="4333833" cy="2677656"/>
          </a:xfrm>
          <a:prstGeom prst="rect">
            <a:avLst/>
          </a:prstGeom>
          <a:noFill/>
        </p:spPr>
        <p:txBody>
          <a:bodyPr wrap="square">
            <a:spAutoFit/>
          </a:bodyPr>
          <a:lstStyle/>
          <a:p>
            <a:pPr algn="just"/>
            <a:r>
              <a:rPr lang="en-US" sz="2400" b="0" i="0" dirty="0">
                <a:solidFill>
                  <a:schemeClr val="bg2">
                    <a:lumMod val="20000"/>
                    <a:lumOff val="80000"/>
                  </a:schemeClr>
                </a:solidFill>
                <a:effectLst/>
                <a:latin typeface="Cambria" panose="02040503050406030204" pitchFamily="18" charset="0"/>
                <a:ea typeface="Cambria" panose="02040503050406030204" pitchFamily="18" charset="0"/>
              </a:rPr>
              <a:t>This report provides a visual representation of the number of medals awarded in each Olympic year. It offers insights into the historical trends of medal distribution across different Olympic games.</a:t>
            </a:r>
            <a:endParaRPr lang="en-IN" sz="2400" dirty="0">
              <a:solidFill>
                <a:schemeClr val="bg2">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56568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CC088A-B109-7823-6394-A9A074D02D18}"/>
              </a:ext>
            </a:extLst>
          </p:cNvPr>
          <p:cNvSpPr txBox="1"/>
          <p:nvPr/>
        </p:nvSpPr>
        <p:spPr>
          <a:xfrm>
            <a:off x="2222695" y="3429000"/>
            <a:ext cx="9461305" cy="923330"/>
          </a:xfrm>
          <a:prstGeom prst="rect">
            <a:avLst/>
          </a:prstGeom>
          <a:noFill/>
        </p:spPr>
        <p:txBody>
          <a:bodyPr wrap="square" rtlCol="0">
            <a:spAutoFit/>
          </a:bodyPr>
          <a:lstStyle/>
          <a:p>
            <a:r>
              <a:rPr lang="en-US" sz="5400" dirty="0"/>
              <a:t>EDA Problem Statement</a:t>
            </a:r>
            <a:endParaRPr lang="en-IN" sz="5400" dirty="0"/>
          </a:p>
        </p:txBody>
      </p:sp>
      <p:pic>
        <p:nvPicPr>
          <p:cNvPr id="5" name="Picture 4">
            <a:extLst>
              <a:ext uri="{FF2B5EF4-FFF2-40B4-BE49-F238E27FC236}">
                <a16:creationId xmlns:a16="http://schemas.microsoft.com/office/drawing/2014/main" id="{B72E7A71-7310-3DD2-C21A-3D4FE8C66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286" y="899885"/>
            <a:ext cx="2137228" cy="1915885"/>
          </a:xfrm>
          <a:prstGeom prst="rect">
            <a:avLst/>
          </a:prstGeom>
        </p:spPr>
      </p:pic>
    </p:spTree>
    <p:extLst>
      <p:ext uri="{BB962C8B-B14F-4D97-AF65-F5344CB8AC3E}">
        <p14:creationId xmlns:p14="http://schemas.microsoft.com/office/powerpoint/2010/main" val="727623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DE964-A1AE-3419-A609-FB757A0A58B4}"/>
              </a:ext>
            </a:extLst>
          </p:cNvPr>
          <p:cNvPicPr>
            <a:picLocks noChangeAspect="1"/>
          </p:cNvPicPr>
          <p:nvPr/>
        </p:nvPicPr>
        <p:blipFill>
          <a:blip r:embed="rId2"/>
          <a:stretch>
            <a:fillRect/>
          </a:stretch>
        </p:blipFill>
        <p:spPr>
          <a:xfrm>
            <a:off x="130629" y="116113"/>
            <a:ext cx="11945257" cy="6633029"/>
          </a:xfrm>
          <a:prstGeom prst="rect">
            <a:avLst/>
          </a:prstGeom>
        </p:spPr>
      </p:pic>
    </p:spTree>
    <p:extLst>
      <p:ext uri="{BB962C8B-B14F-4D97-AF65-F5344CB8AC3E}">
        <p14:creationId xmlns:p14="http://schemas.microsoft.com/office/powerpoint/2010/main" val="1413212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CEA291-6F72-AF34-D311-42A481D77A62}"/>
              </a:ext>
            </a:extLst>
          </p:cNvPr>
          <p:cNvSpPr txBox="1"/>
          <p:nvPr/>
        </p:nvSpPr>
        <p:spPr>
          <a:xfrm>
            <a:off x="379827" y="246743"/>
            <a:ext cx="11366695"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1. Are there any trends or patterns in the frequency of hosting Olympic Games?</a:t>
            </a:r>
            <a:r>
              <a:rPr lang="en-US" sz="2800" dirty="0"/>
              <a:t> </a:t>
            </a:r>
            <a:endParaRPr lang="en-IN" sz="2800" dirty="0"/>
          </a:p>
        </p:txBody>
      </p:sp>
      <p:pic>
        <p:nvPicPr>
          <p:cNvPr id="6" name="Picture 5">
            <a:extLst>
              <a:ext uri="{FF2B5EF4-FFF2-40B4-BE49-F238E27FC236}">
                <a16:creationId xmlns:a16="http://schemas.microsoft.com/office/drawing/2014/main" id="{69ADFC41-1AC8-C30A-A5A8-FF5AAA6F4B73}"/>
              </a:ext>
            </a:extLst>
          </p:cNvPr>
          <p:cNvPicPr>
            <a:picLocks noChangeAspect="1"/>
          </p:cNvPicPr>
          <p:nvPr/>
        </p:nvPicPr>
        <p:blipFill>
          <a:blip r:embed="rId2"/>
          <a:stretch>
            <a:fillRect/>
          </a:stretch>
        </p:blipFill>
        <p:spPr>
          <a:xfrm>
            <a:off x="661182" y="1384437"/>
            <a:ext cx="3396570" cy="5101999"/>
          </a:xfrm>
          <a:prstGeom prst="rect">
            <a:avLst/>
          </a:prstGeom>
        </p:spPr>
      </p:pic>
      <p:pic>
        <p:nvPicPr>
          <p:cNvPr id="8" name="Picture 7">
            <a:extLst>
              <a:ext uri="{FF2B5EF4-FFF2-40B4-BE49-F238E27FC236}">
                <a16:creationId xmlns:a16="http://schemas.microsoft.com/office/drawing/2014/main" id="{641E3429-52CC-597E-6640-2806B49489A4}"/>
              </a:ext>
            </a:extLst>
          </p:cNvPr>
          <p:cNvPicPr>
            <a:picLocks noChangeAspect="1"/>
          </p:cNvPicPr>
          <p:nvPr/>
        </p:nvPicPr>
        <p:blipFill>
          <a:blip r:embed="rId3"/>
          <a:stretch>
            <a:fillRect/>
          </a:stretch>
        </p:blipFill>
        <p:spPr>
          <a:xfrm>
            <a:off x="5231038" y="1077936"/>
            <a:ext cx="5419725" cy="2857500"/>
          </a:xfrm>
          <a:prstGeom prst="rect">
            <a:avLst/>
          </a:prstGeom>
        </p:spPr>
      </p:pic>
      <p:sp>
        <p:nvSpPr>
          <p:cNvPr id="3" name="TextBox 2">
            <a:extLst>
              <a:ext uri="{FF2B5EF4-FFF2-40B4-BE49-F238E27FC236}">
                <a16:creationId xmlns:a16="http://schemas.microsoft.com/office/drawing/2014/main" id="{E4D84706-183F-F331-5996-D7839E8D1F6A}"/>
              </a:ext>
            </a:extLst>
          </p:cNvPr>
          <p:cNvSpPr txBox="1"/>
          <p:nvPr/>
        </p:nvSpPr>
        <p:spPr>
          <a:xfrm>
            <a:off x="6203852" y="4426857"/>
            <a:ext cx="4446911" cy="1938992"/>
          </a:xfrm>
          <a:prstGeom prst="rect">
            <a:avLst/>
          </a:prstGeom>
          <a:noFill/>
        </p:spPr>
        <p:txBody>
          <a:bodyPr wrap="square" rtlCol="0">
            <a:spAutoFit/>
          </a:bodyPr>
          <a:lstStyle/>
          <a:p>
            <a:r>
              <a:rPr lang="en-US" sz="2400" dirty="0"/>
              <a:t>Not really, for first few years it was one Olympic per year before turning into two Olympics per year and it is the same since then.</a:t>
            </a:r>
            <a:endParaRPr lang="en-IN" sz="2400" dirty="0"/>
          </a:p>
        </p:txBody>
      </p:sp>
    </p:spTree>
    <p:extLst>
      <p:ext uri="{BB962C8B-B14F-4D97-AF65-F5344CB8AC3E}">
        <p14:creationId xmlns:p14="http://schemas.microsoft.com/office/powerpoint/2010/main" val="3174978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F17D8-FD25-F8CE-209D-B2B63190E00D}"/>
              </a:ext>
            </a:extLst>
          </p:cNvPr>
          <p:cNvSpPr txBox="1"/>
          <p:nvPr/>
        </p:nvSpPr>
        <p:spPr>
          <a:xfrm>
            <a:off x="691695" y="268514"/>
            <a:ext cx="10309240" cy="523220"/>
          </a:xfrm>
          <a:prstGeom prst="rect">
            <a:avLst/>
          </a:prstGeom>
          <a:noFill/>
        </p:spPr>
        <p:txBody>
          <a:bodyPr wrap="square" rtlCol="0">
            <a:spAutoFit/>
          </a:bodyPr>
          <a:lstStyle/>
          <a:p>
            <a:r>
              <a:rPr lang="en-US" sz="2800" b="0" i="0" u="none" strike="noStrike" dirty="0">
                <a:effectLst/>
                <a:latin typeface="Arial" panose="020B0604020202020204" pitchFamily="34" charset="0"/>
              </a:rPr>
              <a:t>2. How has the duration of Olympic Games changed over time?</a:t>
            </a:r>
            <a:r>
              <a:rPr lang="en-US" sz="2800" dirty="0"/>
              <a:t> </a:t>
            </a:r>
            <a:endParaRPr lang="en-IN" sz="2800" dirty="0"/>
          </a:p>
        </p:txBody>
      </p:sp>
      <p:pic>
        <p:nvPicPr>
          <p:cNvPr id="4" name="Picture 3">
            <a:extLst>
              <a:ext uri="{FF2B5EF4-FFF2-40B4-BE49-F238E27FC236}">
                <a16:creationId xmlns:a16="http://schemas.microsoft.com/office/drawing/2014/main" id="{B64F9AD6-395A-CAFD-9341-69B49C4141CA}"/>
              </a:ext>
            </a:extLst>
          </p:cNvPr>
          <p:cNvPicPr>
            <a:picLocks noChangeAspect="1"/>
          </p:cNvPicPr>
          <p:nvPr/>
        </p:nvPicPr>
        <p:blipFill>
          <a:blip r:embed="rId2"/>
          <a:stretch>
            <a:fillRect/>
          </a:stretch>
        </p:blipFill>
        <p:spPr>
          <a:xfrm>
            <a:off x="691695" y="1204912"/>
            <a:ext cx="4649561" cy="5384574"/>
          </a:xfrm>
          <a:prstGeom prst="rect">
            <a:avLst/>
          </a:prstGeom>
        </p:spPr>
      </p:pic>
      <p:pic>
        <p:nvPicPr>
          <p:cNvPr id="7" name="Picture 6">
            <a:extLst>
              <a:ext uri="{FF2B5EF4-FFF2-40B4-BE49-F238E27FC236}">
                <a16:creationId xmlns:a16="http://schemas.microsoft.com/office/drawing/2014/main" id="{C498BF2F-AAF2-D41C-EF27-F5947A821789}"/>
              </a:ext>
            </a:extLst>
          </p:cNvPr>
          <p:cNvPicPr>
            <a:picLocks noChangeAspect="1"/>
          </p:cNvPicPr>
          <p:nvPr/>
        </p:nvPicPr>
        <p:blipFill>
          <a:blip r:embed="rId3"/>
          <a:stretch>
            <a:fillRect/>
          </a:stretch>
        </p:blipFill>
        <p:spPr>
          <a:xfrm>
            <a:off x="6096000" y="1053020"/>
            <a:ext cx="5124450" cy="3000375"/>
          </a:xfrm>
          <a:prstGeom prst="rect">
            <a:avLst/>
          </a:prstGeom>
        </p:spPr>
      </p:pic>
      <p:sp>
        <p:nvSpPr>
          <p:cNvPr id="5" name="TextBox 4">
            <a:extLst>
              <a:ext uri="{FF2B5EF4-FFF2-40B4-BE49-F238E27FC236}">
                <a16:creationId xmlns:a16="http://schemas.microsoft.com/office/drawing/2014/main" id="{EF76E682-505B-5572-A3A9-D34E6B0F2717}"/>
              </a:ext>
            </a:extLst>
          </p:cNvPr>
          <p:cNvSpPr txBox="1"/>
          <p:nvPr/>
        </p:nvSpPr>
        <p:spPr>
          <a:xfrm>
            <a:off x="5846315" y="4464205"/>
            <a:ext cx="6098344" cy="1569660"/>
          </a:xfrm>
          <a:prstGeom prst="rect">
            <a:avLst/>
          </a:prstGeom>
          <a:noFill/>
        </p:spPr>
        <p:txBody>
          <a:bodyPr wrap="square">
            <a:spAutoFit/>
          </a:bodyPr>
          <a:lstStyle/>
          <a:p>
            <a:pPr algn="just"/>
            <a:r>
              <a:rPr lang="en-US" sz="2400" dirty="0">
                <a:latin typeface="Cambria" panose="02040503050406030204" pitchFamily="18" charset="0"/>
                <a:ea typeface="Cambria" panose="02040503050406030204" pitchFamily="18" charset="0"/>
              </a:rPr>
              <a:t>It retrieves information about the Olympic Games, specifically the name and year of each game, as well as the following year's game and the duration between consecutive games.</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80748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50A3EF-EB09-423A-FA43-8AC93CC86474}"/>
              </a:ext>
            </a:extLst>
          </p:cNvPr>
          <p:cNvSpPr txBox="1"/>
          <p:nvPr/>
        </p:nvSpPr>
        <p:spPr>
          <a:xfrm>
            <a:off x="602116" y="203200"/>
            <a:ext cx="11589883"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3. Are there any notable events or occurrences associated with specific Olympic Games?</a:t>
            </a:r>
            <a:r>
              <a:rPr lang="en-US" dirty="0"/>
              <a:t> </a:t>
            </a:r>
            <a:endParaRPr lang="en-IN" dirty="0"/>
          </a:p>
        </p:txBody>
      </p:sp>
      <p:pic>
        <p:nvPicPr>
          <p:cNvPr id="4" name="Picture 3">
            <a:extLst>
              <a:ext uri="{FF2B5EF4-FFF2-40B4-BE49-F238E27FC236}">
                <a16:creationId xmlns:a16="http://schemas.microsoft.com/office/drawing/2014/main" id="{763276C8-2BF7-22C4-DE72-4C51850273D0}"/>
              </a:ext>
            </a:extLst>
          </p:cNvPr>
          <p:cNvPicPr>
            <a:picLocks noChangeAspect="1"/>
          </p:cNvPicPr>
          <p:nvPr/>
        </p:nvPicPr>
        <p:blipFill>
          <a:blip r:embed="rId2"/>
          <a:stretch>
            <a:fillRect/>
          </a:stretch>
        </p:blipFill>
        <p:spPr>
          <a:xfrm>
            <a:off x="357640" y="1448706"/>
            <a:ext cx="4838700" cy="3854813"/>
          </a:xfrm>
          <a:prstGeom prst="rect">
            <a:avLst/>
          </a:prstGeom>
        </p:spPr>
      </p:pic>
      <p:sp>
        <p:nvSpPr>
          <p:cNvPr id="5" name="TextBox 4">
            <a:extLst>
              <a:ext uri="{FF2B5EF4-FFF2-40B4-BE49-F238E27FC236}">
                <a16:creationId xmlns:a16="http://schemas.microsoft.com/office/drawing/2014/main" id="{F8E3B987-FE5A-C6C6-8669-9A936CFD2865}"/>
              </a:ext>
            </a:extLst>
          </p:cNvPr>
          <p:cNvSpPr txBox="1"/>
          <p:nvPr/>
        </p:nvSpPr>
        <p:spPr>
          <a:xfrm>
            <a:off x="5303520" y="2058629"/>
            <a:ext cx="6105378" cy="2308324"/>
          </a:xfrm>
          <a:prstGeom prst="rect">
            <a:avLst/>
          </a:prstGeom>
          <a:noFill/>
        </p:spPr>
        <p:txBody>
          <a:bodyPr wrap="square">
            <a:spAutoFit/>
          </a:bodyPr>
          <a:lstStyle/>
          <a:p>
            <a:pPr algn="just"/>
            <a:r>
              <a:rPr lang="en-US" sz="2400" b="0" i="0" dirty="0">
                <a:solidFill>
                  <a:schemeClr val="bg2">
                    <a:lumMod val="20000"/>
                    <a:lumOff val="80000"/>
                  </a:schemeClr>
                </a:solidFill>
                <a:effectLst/>
                <a:latin typeface="Cambria" panose="02040503050406030204" pitchFamily="18" charset="0"/>
                <a:ea typeface="Cambria" panose="02040503050406030204" pitchFamily="18" charset="0"/>
              </a:rPr>
              <a:t>It specifically focuses on events where a gold medal was awarded. retrieves information about notable events or occurrences associated with specific Olympic Games, focusing on events where gold medals were awarded.</a:t>
            </a:r>
            <a:endParaRPr lang="en-IN" sz="2400" dirty="0">
              <a:solidFill>
                <a:schemeClr val="bg2">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13641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54D331-722B-86A8-BFFF-2511A80414C7}"/>
              </a:ext>
            </a:extLst>
          </p:cNvPr>
          <p:cNvSpPr txBox="1"/>
          <p:nvPr/>
        </p:nvSpPr>
        <p:spPr>
          <a:xfrm>
            <a:off x="407962" y="203201"/>
            <a:ext cx="11099409"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4. Are there any emerging sports that have been recently added to the Olympics?</a:t>
            </a:r>
            <a:r>
              <a:rPr lang="en-US" sz="2800" dirty="0"/>
              <a:t> </a:t>
            </a:r>
            <a:endParaRPr lang="en-IN" sz="2800" dirty="0"/>
          </a:p>
        </p:txBody>
      </p:sp>
      <p:pic>
        <p:nvPicPr>
          <p:cNvPr id="9" name="Picture 8">
            <a:extLst>
              <a:ext uri="{FF2B5EF4-FFF2-40B4-BE49-F238E27FC236}">
                <a16:creationId xmlns:a16="http://schemas.microsoft.com/office/drawing/2014/main" id="{362333CC-B656-AE1D-F3CB-FCABFAAA1B56}"/>
              </a:ext>
            </a:extLst>
          </p:cNvPr>
          <p:cNvPicPr>
            <a:picLocks noChangeAspect="1"/>
          </p:cNvPicPr>
          <p:nvPr/>
        </p:nvPicPr>
        <p:blipFill>
          <a:blip r:embed="rId2"/>
          <a:stretch>
            <a:fillRect/>
          </a:stretch>
        </p:blipFill>
        <p:spPr>
          <a:xfrm>
            <a:off x="1074057" y="2199028"/>
            <a:ext cx="5021943" cy="2459944"/>
          </a:xfrm>
          <a:prstGeom prst="rect">
            <a:avLst/>
          </a:prstGeom>
        </p:spPr>
      </p:pic>
      <p:sp>
        <p:nvSpPr>
          <p:cNvPr id="2" name="TextBox 1">
            <a:extLst>
              <a:ext uri="{FF2B5EF4-FFF2-40B4-BE49-F238E27FC236}">
                <a16:creationId xmlns:a16="http://schemas.microsoft.com/office/drawing/2014/main" id="{871108ED-0364-D8F6-2704-E2A74240A536}"/>
              </a:ext>
            </a:extLst>
          </p:cNvPr>
          <p:cNvSpPr txBox="1"/>
          <p:nvPr/>
        </p:nvSpPr>
        <p:spPr>
          <a:xfrm>
            <a:off x="7256584" y="2546422"/>
            <a:ext cx="4579258" cy="1200329"/>
          </a:xfrm>
          <a:prstGeom prst="rect">
            <a:avLst/>
          </a:prstGeom>
          <a:noFill/>
        </p:spPr>
        <p:txBody>
          <a:bodyPr wrap="square" rtlCol="0">
            <a:spAutoFit/>
          </a:bodyPr>
          <a:lstStyle/>
          <a:p>
            <a:r>
              <a:rPr lang="en-US" sz="2400" dirty="0"/>
              <a:t>Rugby sevens sport was added in lates edition of Olympic </a:t>
            </a:r>
            <a:r>
              <a:rPr lang="en-US" sz="2400" dirty="0" err="1"/>
              <a:t>i.e</a:t>
            </a:r>
            <a:r>
              <a:rPr lang="en-US" sz="2400" dirty="0"/>
              <a:t> 2016.</a:t>
            </a:r>
            <a:endParaRPr lang="en-IN" sz="2400" dirty="0"/>
          </a:p>
        </p:txBody>
      </p:sp>
    </p:spTree>
    <p:extLst>
      <p:ext uri="{BB962C8B-B14F-4D97-AF65-F5344CB8AC3E}">
        <p14:creationId xmlns:p14="http://schemas.microsoft.com/office/powerpoint/2010/main" val="3944542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0C0035-3BA1-F434-F405-E1D5C6E0270A}"/>
              </a:ext>
            </a:extLst>
          </p:cNvPr>
          <p:cNvSpPr txBox="1"/>
          <p:nvPr/>
        </p:nvSpPr>
        <p:spPr>
          <a:xfrm>
            <a:off x="1181686" y="348341"/>
            <a:ext cx="9700625"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5. How has the popularity of certain sports changed over the years?</a:t>
            </a:r>
            <a:r>
              <a:rPr lang="en-US" dirty="0"/>
              <a:t> </a:t>
            </a:r>
            <a:endParaRPr lang="en-IN" dirty="0"/>
          </a:p>
        </p:txBody>
      </p:sp>
      <p:pic>
        <p:nvPicPr>
          <p:cNvPr id="4" name="Picture 3">
            <a:extLst>
              <a:ext uri="{FF2B5EF4-FFF2-40B4-BE49-F238E27FC236}">
                <a16:creationId xmlns:a16="http://schemas.microsoft.com/office/drawing/2014/main" id="{22C40F5C-B470-F8B7-80F4-F3AD25A26638}"/>
              </a:ext>
            </a:extLst>
          </p:cNvPr>
          <p:cNvPicPr>
            <a:picLocks noChangeAspect="1"/>
          </p:cNvPicPr>
          <p:nvPr/>
        </p:nvPicPr>
        <p:blipFill>
          <a:blip r:embed="rId2"/>
          <a:stretch>
            <a:fillRect/>
          </a:stretch>
        </p:blipFill>
        <p:spPr>
          <a:xfrm>
            <a:off x="357515" y="1479566"/>
            <a:ext cx="4178980" cy="4597677"/>
          </a:xfrm>
          <a:prstGeom prst="rect">
            <a:avLst/>
          </a:prstGeom>
        </p:spPr>
      </p:pic>
      <p:pic>
        <p:nvPicPr>
          <p:cNvPr id="8" name="Picture 7">
            <a:extLst>
              <a:ext uri="{FF2B5EF4-FFF2-40B4-BE49-F238E27FC236}">
                <a16:creationId xmlns:a16="http://schemas.microsoft.com/office/drawing/2014/main" id="{9AB2BB79-E723-F056-A792-7C4556B12C88}"/>
              </a:ext>
            </a:extLst>
          </p:cNvPr>
          <p:cNvPicPr>
            <a:picLocks noChangeAspect="1"/>
          </p:cNvPicPr>
          <p:nvPr/>
        </p:nvPicPr>
        <p:blipFill>
          <a:blip r:embed="rId3"/>
          <a:stretch>
            <a:fillRect/>
          </a:stretch>
        </p:blipFill>
        <p:spPr>
          <a:xfrm>
            <a:off x="5267398" y="1178205"/>
            <a:ext cx="5305425" cy="3484677"/>
          </a:xfrm>
          <a:prstGeom prst="rect">
            <a:avLst/>
          </a:prstGeom>
        </p:spPr>
      </p:pic>
      <p:sp>
        <p:nvSpPr>
          <p:cNvPr id="5" name="TextBox 4">
            <a:extLst>
              <a:ext uri="{FF2B5EF4-FFF2-40B4-BE49-F238E27FC236}">
                <a16:creationId xmlns:a16="http://schemas.microsoft.com/office/drawing/2014/main" id="{0455451E-1079-F02E-9E2C-F24418E43D21}"/>
              </a:ext>
            </a:extLst>
          </p:cNvPr>
          <p:cNvSpPr txBox="1"/>
          <p:nvPr/>
        </p:nvSpPr>
        <p:spPr>
          <a:xfrm>
            <a:off x="5880295" y="4818743"/>
            <a:ext cx="4279705" cy="1200329"/>
          </a:xfrm>
          <a:prstGeom prst="rect">
            <a:avLst/>
          </a:prstGeom>
          <a:noFill/>
        </p:spPr>
        <p:txBody>
          <a:bodyPr wrap="square" rtlCol="0">
            <a:spAutoFit/>
          </a:bodyPr>
          <a:lstStyle/>
          <a:p>
            <a:r>
              <a:rPr lang="en-US" sz="2400" dirty="0"/>
              <a:t>As the line chart suggests, there is a upward trend in popularity of sports.</a:t>
            </a:r>
            <a:endParaRPr lang="en-IN" sz="2400" dirty="0"/>
          </a:p>
        </p:txBody>
      </p:sp>
    </p:spTree>
    <p:extLst>
      <p:ext uri="{BB962C8B-B14F-4D97-AF65-F5344CB8AC3E}">
        <p14:creationId xmlns:p14="http://schemas.microsoft.com/office/powerpoint/2010/main" val="3646083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42B08C-F1A5-178B-3E88-8DACB880A660}"/>
              </a:ext>
            </a:extLst>
          </p:cNvPr>
          <p:cNvSpPr txBox="1"/>
          <p:nvPr/>
        </p:nvSpPr>
        <p:spPr>
          <a:xfrm>
            <a:off x="638629" y="174172"/>
            <a:ext cx="10914741"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6. Are there any sports that are specific to a particular region or culture?</a:t>
            </a:r>
            <a:r>
              <a:rPr lang="en-US" dirty="0"/>
              <a:t> </a:t>
            </a:r>
            <a:endParaRPr lang="en-IN" dirty="0"/>
          </a:p>
        </p:txBody>
      </p:sp>
      <p:pic>
        <p:nvPicPr>
          <p:cNvPr id="4" name="Picture 3">
            <a:extLst>
              <a:ext uri="{FF2B5EF4-FFF2-40B4-BE49-F238E27FC236}">
                <a16:creationId xmlns:a16="http://schemas.microsoft.com/office/drawing/2014/main" id="{C46F755B-2739-AD3A-667F-D7189ED55803}"/>
              </a:ext>
            </a:extLst>
          </p:cNvPr>
          <p:cNvPicPr>
            <a:picLocks noChangeAspect="1"/>
          </p:cNvPicPr>
          <p:nvPr/>
        </p:nvPicPr>
        <p:blipFill>
          <a:blip r:embed="rId2"/>
          <a:stretch>
            <a:fillRect/>
          </a:stretch>
        </p:blipFill>
        <p:spPr>
          <a:xfrm>
            <a:off x="399479" y="1386114"/>
            <a:ext cx="3425371" cy="5297714"/>
          </a:xfrm>
          <a:prstGeom prst="rect">
            <a:avLst/>
          </a:prstGeom>
        </p:spPr>
      </p:pic>
      <p:pic>
        <p:nvPicPr>
          <p:cNvPr id="6" name="Picture 5">
            <a:extLst>
              <a:ext uri="{FF2B5EF4-FFF2-40B4-BE49-F238E27FC236}">
                <a16:creationId xmlns:a16="http://schemas.microsoft.com/office/drawing/2014/main" id="{841FE436-4FB9-FE4C-A6B2-E3D544565DD7}"/>
              </a:ext>
            </a:extLst>
          </p:cNvPr>
          <p:cNvPicPr>
            <a:picLocks noChangeAspect="1"/>
          </p:cNvPicPr>
          <p:nvPr/>
        </p:nvPicPr>
        <p:blipFill>
          <a:blip r:embed="rId3"/>
          <a:stretch>
            <a:fillRect/>
          </a:stretch>
        </p:blipFill>
        <p:spPr>
          <a:xfrm>
            <a:off x="4746170" y="1128279"/>
            <a:ext cx="6008913" cy="2783998"/>
          </a:xfrm>
          <a:prstGeom prst="rect">
            <a:avLst/>
          </a:prstGeom>
        </p:spPr>
      </p:pic>
      <p:sp>
        <p:nvSpPr>
          <p:cNvPr id="3" name="TextBox 2">
            <a:extLst>
              <a:ext uri="{FF2B5EF4-FFF2-40B4-BE49-F238E27FC236}">
                <a16:creationId xmlns:a16="http://schemas.microsoft.com/office/drawing/2014/main" id="{4EEAD00F-1F74-C438-B0DB-2A031DAF20FB}"/>
              </a:ext>
            </a:extLst>
          </p:cNvPr>
          <p:cNvSpPr txBox="1"/>
          <p:nvPr/>
        </p:nvSpPr>
        <p:spPr>
          <a:xfrm>
            <a:off x="4567644" y="4335532"/>
            <a:ext cx="6365963" cy="1938992"/>
          </a:xfrm>
          <a:prstGeom prst="rect">
            <a:avLst/>
          </a:prstGeom>
          <a:noFill/>
        </p:spPr>
        <p:txBody>
          <a:bodyPr wrap="square" rtlCol="0">
            <a:spAutoFit/>
          </a:bodyPr>
          <a:lstStyle/>
          <a:p>
            <a:r>
              <a:rPr lang="en-US" sz="2000" dirty="0"/>
              <a:t>For many games like Athletics, Gymnastics, Swimming ,     number of player participated from USA is much higher than the rest of the countries, which is a clear indication of domination of United States in these particular games.</a:t>
            </a:r>
          </a:p>
          <a:p>
            <a:r>
              <a:rPr lang="en-US" sz="2000" dirty="0"/>
              <a:t>This finding can be justified by medal tally also.</a:t>
            </a:r>
            <a:endParaRPr lang="en-IN" sz="2000" dirty="0"/>
          </a:p>
        </p:txBody>
      </p:sp>
    </p:spTree>
    <p:extLst>
      <p:ext uri="{BB962C8B-B14F-4D97-AF65-F5344CB8AC3E}">
        <p14:creationId xmlns:p14="http://schemas.microsoft.com/office/powerpoint/2010/main" val="2067425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BA2211-21FA-AF77-D1E8-D66A3887FEF5}"/>
              </a:ext>
            </a:extLst>
          </p:cNvPr>
          <p:cNvSpPr txBox="1"/>
          <p:nvPr/>
        </p:nvSpPr>
        <p:spPr>
          <a:xfrm>
            <a:off x="369435" y="174171"/>
            <a:ext cx="11125879"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7. Are there any sports that have a higher number of events for one gender compared to others?</a:t>
            </a:r>
            <a:r>
              <a:rPr lang="en-US" dirty="0"/>
              <a:t> </a:t>
            </a:r>
            <a:endParaRPr lang="en-IN" dirty="0"/>
          </a:p>
        </p:txBody>
      </p:sp>
      <p:pic>
        <p:nvPicPr>
          <p:cNvPr id="5" name="Picture 4">
            <a:extLst>
              <a:ext uri="{FF2B5EF4-FFF2-40B4-BE49-F238E27FC236}">
                <a16:creationId xmlns:a16="http://schemas.microsoft.com/office/drawing/2014/main" id="{ED5A59CF-7836-C404-D677-63F85150C162}"/>
              </a:ext>
            </a:extLst>
          </p:cNvPr>
          <p:cNvPicPr>
            <a:picLocks noChangeAspect="1"/>
          </p:cNvPicPr>
          <p:nvPr/>
        </p:nvPicPr>
        <p:blipFill>
          <a:blip r:embed="rId2"/>
          <a:stretch>
            <a:fillRect/>
          </a:stretch>
        </p:blipFill>
        <p:spPr>
          <a:xfrm>
            <a:off x="696686" y="1394083"/>
            <a:ext cx="6317288" cy="4809770"/>
          </a:xfrm>
          <a:prstGeom prst="rect">
            <a:avLst/>
          </a:prstGeom>
        </p:spPr>
      </p:pic>
      <p:sp>
        <p:nvSpPr>
          <p:cNvPr id="3" name="TextBox 2">
            <a:extLst>
              <a:ext uri="{FF2B5EF4-FFF2-40B4-BE49-F238E27FC236}">
                <a16:creationId xmlns:a16="http://schemas.microsoft.com/office/drawing/2014/main" id="{7E506437-C0C4-5B8C-DCF0-E1CEBF9212DA}"/>
              </a:ext>
            </a:extLst>
          </p:cNvPr>
          <p:cNvSpPr txBox="1"/>
          <p:nvPr/>
        </p:nvSpPr>
        <p:spPr>
          <a:xfrm>
            <a:off x="7482113" y="3014138"/>
            <a:ext cx="4013201" cy="1569660"/>
          </a:xfrm>
          <a:prstGeom prst="rect">
            <a:avLst/>
          </a:prstGeom>
          <a:noFill/>
        </p:spPr>
        <p:txBody>
          <a:bodyPr wrap="square" rtlCol="0">
            <a:spAutoFit/>
          </a:bodyPr>
          <a:lstStyle/>
          <a:p>
            <a:r>
              <a:rPr lang="en-US" sz="2400" dirty="0"/>
              <a:t>Yes, </a:t>
            </a:r>
            <a:r>
              <a:rPr lang="en-US" sz="2400" dirty="0" err="1"/>
              <a:t>Infact</a:t>
            </a:r>
            <a:r>
              <a:rPr lang="en-US" sz="2400" dirty="0"/>
              <a:t> there are many sports having more number of event for male participants than female. </a:t>
            </a:r>
            <a:endParaRPr lang="en-IN" sz="2400" dirty="0"/>
          </a:p>
        </p:txBody>
      </p:sp>
    </p:spTree>
    <p:extLst>
      <p:ext uri="{BB962C8B-B14F-4D97-AF65-F5344CB8AC3E}">
        <p14:creationId xmlns:p14="http://schemas.microsoft.com/office/powerpoint/2010/main" val="4033076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EB5CA-4730-C510-0E78-62F3B319E29B}"/>
              </a:ext>
            </a:extLst>
          </p:cNvPr>
          <p:cNvSpPr txBox="1"/>
          <p:nvPr/>
        </p:nvSpPr>
        <p:spPr>
          <a:xfrm>
            <a:off x="140676" y="98474"/>
            <a:ext cx="2897946" cy="830997"/>
          </a:xfrm>
          <a:prstGeom prst="rect">
            <a:avLst/>
          </a:prstGeom>
          <a:noFill/>
        </p:spPr>
        <p:txBody>
          <a:bodyPr wrap="square" rtlCol="0">
            <a:spAutoFit/>
          </a:bodyPr>
          <a:lstStyle/>
          <a:p>
            <a:r>
              <a:rPr lang="en-US" sz="4800" b="1" dirty="0">
                <a:solidFill>
                  <a:schemeClr val="bg2"/>
                </a:solidFill>
              </a:rPr>
              <a:t>Objective</a:t>
            </a:r>
            <a:endParaRPr lang="en-IN" sz="4800" b="1" dirty="0">
              <a:solidFill>
                <a:schemeClr val="bg2"/>
              </a:solidFill>
            </a:endParaRPr>
          </a:p>
        </p:txBody>
      </p:sp>
      <p:sp>
        <p:nvSpPr>
          <p:cNvPr id="3" name="TextBox 2">
            <a:extLst>
              <a:ext uri="{FF2B5EF4-FFF2-40B4-BE49-F238E27FC236}">
                <a16:creationId xmlns:a16="http://schemas.microsoft.com/office/drawing/2014/main" id="{5D315C58-95AF-93EC-0F63-1D51F325EF0A}"/>
              </a:ext>
            </a:extLst>
          </p:cNvPr>
          <p:cNvSpPr txBox="1"/>
          <p:nvPr/>
        </p:nvSpPr>
        <p:spPr>
          <a:xfrm>
            <a:off x="1463040" y="2027686"/>
            <a:ext cx="9481624" cy="2802627"/>
          </a:xfrm>
          <a:prstGeom prst="rect">
            <a:avLst/>
          </a:prstGeom>
          <a:noFill/>
        </p:spPr>
        <p:txBody>
          <a:bodyPr wrap="square">
            <a:spAutoFit/>
          </a:bodyPr>
          <a:lstStyle/>
          <a:p>
            <a:pPr marL="0" indent="0" algn="just">
              <a:lnSpc>
                <a:spcPct val="150000"/>
              </a:lnSpc>
              <a:spcAft>
                <a:spcPts val="1000"/>
              </a:spcAft>
              <a:buNone/>
            </a:pPr>
            <a:r>
              <a:rPr lang="en-US" sz="2400" kern="100" dirty="0">
                <a:effectLst/>
                <a:latin typeface="Cambria" panose="02040503050406030204" pitchFamily="18" charset="0"/>
                <a:ea typeface="Calibri" panose="020F0502020204030204" pitchFamily="34" charset="0"/>
                <a:cs typeface="Times New Roman" panose="02020603050405020304" pitchFamily="18" charset="0"/>
              </a:rPr>
              <a:t>The objectives of Olympic sports analysis include evaluating the overall success of the Games, assessing their long-term impact, and examining the performance of individual sports and athletes. It aims to identify trends, rule changes, and technological advancements that may affect sports performance.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F5C1A2E-34D4-231B-1717-8DC794B73648}"/>
              </a:ext>
            </a:extLst>
          </p:cNvPr>
          <p:cNvSpPr txBox="1"/>
          <p:nvPr/>
        </p:nvSpPr>
        <p:spPr>
          <a:xfrm>
            <a:off x="4379741" y="929471"/>
            <a:ext cx="2897946" cy="861774"/>
          </a:xfrm>
          <a:prstGeom prst="rect">
            <a:avLst/>
          </a:prstGeom>
          <a:noFill/>
        </p:spPr>
        <p:txBody>
          <a:bodyPr wrap="square" rtlCol="0">
            <a:spAutoFit/>
          </a:bodyPr>
          <a:lstStyle/>
          <a:p>
            <a:pPr algn="ctr"/>
            <a:r>
              <a:rPr lang="en-US" sz="3200" dirty="0"/>
              <a:t>Objective</a:t>
            </a:r>
          </a:p>
          <a:p>
            <a:endParaRPr lang="en-IN" dirty="0"/>
          </a:p>
        </p:txBody>
      </p:sp>
    </p:spTree>
    <p:extLst>
      <p:ext uri="{BB962C8B-B14F-4D97-AF65-F5344CB8AC3E}">
        <p14:creationId xmlns:p14="http://schemas.microsoft.com/office/powerpoint/2010/main" val="1062240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B5B3-8C98-AB4F-13C8-DE65C63C6EB0}"/>
              </a:ext>
            </a:extLst>
          </p:cNvPr>
          <p:cNvSpPr txBox="1"/>
          <p:nvPr/>
        </p:nvSpPr>
        <p:spPr>
          <a:xfrm>
            <a:off x="436098" y="188686"/>
            <a:ext cx="11197883"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8. Are there any new events that have been introduced in recent editions of the Olympics?</a:t>
            </a:r>
            <a:r>
              <a:rPr lang="en-US" sz="2800" dirty="0"/>
              <a:t> </a:t>
            </a:r>
            <a:endParaRPr lang="en-IN" sz="2800" dirty="0"/>
          </a:p>
        </p:txBody>
      </p:sp>
      <p:pic>
        <p:nvPicPr>
          <p:cNvPr id="4" name="Picture 3">
            <a:extLst>
              <a:ext uri="{FF2B5EF4-FFF2-40B4-BE49-F238E27FC236}">
                <a16:creationId xmlns:a16="http://schemas.microsoft.com/office/drawing/2014/main" id="{5B90421C-C7F6-1554-F27F-7930193B296D}"/>
              </a:ext>
            </a:extLst>
          </p:cNvPr>
          <p:cNvPicPr>
            <a:picLocks noChangeAspect="1"/>
          </p:cNvPicPr>
          <p:nvPr/>
        </p:nvPicPr>
        <p:blipFill>
          <a:blip r:embed="rId2"/>
          <a:stretch>
            <a:fillRect/>
          </a:stretch>
        </p:blipFill>
        <p:spPr>
          <a:xfrm>
            <a:off x="808480" y="1508907"/>
            <a:ext cx="5536049" cy="2430048"/>
          </a:xfrm>
          <a:prstGeom prst="rect">
            <a:avLst/>
          </a:prstGeom>
        </p:spPr>
      </p:pic>
      <p:sp>
        <p:nvSpPr>
          <p:cNvPr id="6" name="TextBox 5">
            <a:extLst>
              <a:ext uri="{FF2B5EF4-FFF2-40B4-BE49-F238E27FC236}">
                <a16:creationId xmlns:a16="http://schemas.microsoft.com/office/drawing/2014/main" id="{1156432E-D7D7-0279-9D54-DF6CB6C52538}"/>
              </a:ext>
            </a:extLst>
          </p:cNvPr>
          <p:cNvSpPr txBox="1"/>
          <p:nvPr/>
        </p:nvSpPr>
        <p:spPr>
          <a:xfrm>
            <a:off x="5313008" y="4748928"/>
            <a:ext cx="6320973" cy="1200329"/>
          </a:xfrm>
          <a:prstGeom prst="rect">
            <a:avLst/>
          </a:prstGeom>
          <a:noFill/>
        </p:spPr>
        <p:txBody>
          <a:bodyPr wrap="square" rtlCol="0">
            <a:spAutoFit/>
          </a:bodyPr>
          <a:lstStyle/>
          <a:p>
            <a:r>
              <a:rPr lang="en-US" sz="2400" dirty="0"/>
              <a:t>Gymnastics Men’s individual All-Around was introduced in recent edition of Olympic. </a:t>
            </a:r>
            <a:endParaRPr lang="en-IN" sz="2400" dirty="0"/>
          </a:p>
        </p:txBody>
      </p:sp>
    </p:spTree>
    <p:extLst>
      <p:ext uri="{BB962C8B-B14F-4D97-AF65-F5344CB8AC3E}">
        <p14:creationId xmlns:p14="http://schemas.microsoft.com/office/powerpoint/2010/main" val="3471047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0A44A-58D2-227B-0790-D8CC9A86C5BC}"/>
              </a:ext>
            </a:extLst>
          </p:cNvPr>
          <p:cNvSpPr txBox="1"/>
          <p:nvPr/>
        </p:nvSpPr>
        <p:spPr>
          <a:xfrm>
            <a:off x="225083" y="203200"/>
            <a:ext cx="11282289"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9. Are there any events that have been discontinued or removed from the Olympics?</a:t>
            </a:r>
            <a:r>
              <a:rPr lang="en-US" dirty="0"/>
              <a:t> </a:t>
            </a:r>
            <a:endParaRPr lang="en-IN" dirty="0"/>
          </a:p>
        </p:txBody>
      </p:sp>
      <p:pic>
        <p:nvPicPr>
          <p:cNvPr id="4" name="Picture 3">
            <a:extLst>
              <a:ext uri="{FF2B5EF4-FFF2-40B4-BE49-F238E27FC236}">
                <a16:creationId xmlns:a16="http://schemas.microsoft.com/office/drawing/2014/main" id="{1F40318E-72B6-D48F-856A-888D9E915DD1}"/>
              </a:ext>
            </a:extLst>
          </p:cNvPr>
          <p:cNvPicPr>
            <a:picLocks noChangeAspect="1"/>
          </p:cNvPicPr>
          <p:nvPr/>
        </p:nvPicPr>
        <p:blipFill>
          <a:blip r:embed="rId2"/>
          <a:stretch>
            <a:fillRect/>
          </a:stretch>
        </p:blipFill>
        <p:spPr>
          <a:xfrm>
            <a:off x="1421492" y="1495652"/>
            <a:ext cx="5131708" cy="4806674"/>
          </a:xfrm>
          <a:prstGeom prst="rect">
            <a:avLst/>
          </a:prstGeom>
        </p:spPr>
      </p:pic>
      <p:sp>
        <p:nvSpPr>
          <p:cNvPr id="3" name="TextBox 2">
            <a:extLst>
              <a:ext uri="{FF2B5EF4-FFF2-40B4-BE49-F238E27FC236}">
                <a16:creationId xmlns:a16="http://schemas.microsoft.com/office/drawing/2014/main" id="{A97E488B-4EBA-E8A4-8E80-293C9CD20B7F}"/>
              </a:ext>
            </a:extLst>
          </p:cNvPr>
          <p:cNvSpPr txBox="1"/>
          <p:nvPr/>
        </p:nvSpPr>
        <p:spPr>
          <a:xfrm>
            <a:off x="5638800" y="2975428"/>
            <a:ext cx="914400" cy="914400"/>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8E5638B4-2D60-07D4-5DB0-BF90930394D6}"/>
              </a:ext>
            </a:extLst>
          </p:cNvPr>
          <p:cNvSpPr txBox="1"/>
          <p:nvPr/>
        </p:nvSpPr>
        <p:spPr>
          <a:xfrm>
            <a:off x="6798045" y="2193779"/>
            <a:ext cx="4296229" cy="830997"/>
          </a:xfrm>
          <a:prstGeom prst="rect">
            <a:avLst/>
          </a:prstGeom>
          <a:noFill/>
        </p:spPr>
        <p:txBody>
          <a:bodyPr wrap="square" rtlCol="0">
            <a:spAutoFit/>
          </a:bodyPr>
          <a:lstStyle/>
          <a:p>
            <a:r>
              <a:rPr lang="en-US" sz="2400" dirty="0"/>
              <a:t>Yes, number of events have got discontinued</a:t>
            </a:r>
            <a:r>
              <a:rPr lang="en-US" dirty="0"/>
              <a:t>.</a:t>
            </a:r>
            <a:endParaRPr lang="en-IN" dirty="0"/>
          </a:p>
        </p:txBody>
      </p:sp>
    </p:spTree>
    <p:extLst>
      <p:ext uri="{BB962C8B-B14F-4D97-AF65-F5344CB8AC3E}">
        <p14:creationId xmlns:p14="http://schemas.microsoft.com/office/powerpoint/2010/main" val="2163389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1F7EE3-D0FE-4D3B-1C60-06251A884FD4}"/>
              </a:ext>
            </a:extLst>
          </p:cNvPr>
          <p:cNvSpPr txBox="1"/>
          <p:nvPr/>
        </p:nvSpPr>
        <p:spPr>
          <a:xfrm>
            <a:off x="464233" y="203200"/>
            <a:ext cx="10916529"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10. Are there any notable trends in the height and weight of participants over time?</a:t>
            </a:r>
            <a:r>
              <a:rPr lang="en-US" sz="2800" dirty="0"/>
              <a:t> </a:t>
            </a:r>
            <a:endParaRPr lang="en-IN" sz="2800" dirty="0"/>
          </a:p>
        </p:txBody>
      </p:sp>
      <p:pic>
        <p:nvPicPr>
          <p:cNvPr id="4" name="Picture 3">
            <a:extLst>
              <a:ext uri="{FF2B5EF4-FFF2-40B4-BE49-F238E27FC236}">
                <a16:creationId xmlns:a16="http://schemas.microsoft.com/office/drawing/2014/main" id="{352F699D-ED84-788B-9D14-83C08E911B74}"/>
              </a:ext>
            </a:extLst>
          </p:cNvPr>
          <p:cNvPicPr>
            <a:picLocks noChangeAspect="1"/>
          </p:cNvPicPr>
          <p:nvPr/>
        </p:nvPicPr>
        <p:blipFill>
          <a:blip r:embed="rId2"/>
          <a:stretch>
            <a:fillRect/>
          </a:stretch>
        </p:blipFill>
        <p:spPr>
          <a:xfrm>
            <a:off x="1541194" y="1409709"/>
            <a:ext cx="3730171" cy="5005158"/>
          </a:xfrm>
          <a:prstGeom prst="rect">
            <a:avLst/>
          </a:prstGeom>
        </p:spPr>
      </p:pic>
      <p:sp>
        <p:nvSpPr>
          <p:cNvPr id="5" name="TextBox 4">
            <a:extLst>
              <a:ext uri="{FF2B5EF4-FFF2-40B4-BE49-F238E27FC236}">
                <a16:creationId xmlns:a16="http://schemas.microsoft.com/office/drawing/2014/main" id="{533AE3BA-ADF0-7E8A-2532-1CFB118A03AD}"/>
              </a:ext>
            </a:extLst>
          </p:cNvPr>
          <p:cNvSpPr txBox="1"/>
          <p:nvPr/>
        </p:nvSpPr>
        <p:spPr>
          <a:xfrm>
            <a:off x="6203852" y="2228671"/>
            <a:ext cx="5053818" cy="2677656"/>
          </a:xfrm>
          <a:prstGeom prst="rect">
            <a:avLst/>
          </a:prstGeom>
          <a:noFill/>
        </p:spPr>
        <p:txBody>
          <a:bodyPr wrap="square">
            <a:spAutoFit/>
          </a:bodyPr>
          <a:lstStyle/>
          <a:p>
            <a:pPr algn="just"/>
            <a:r>
              <a:rPr lang="en-US" sz="2400" kern="100" dirty="0">
                <a:solidFill>
                  <a:schemeClr val="bg2">
                    <a:lumMod val="20000"/>
                    <a:lumOff val="80000"/>
                  </a:schemeClr>
                </a:solidFill>
                <a:effectLst/>
                <a:latin typeface="Cambria" panose="02040503050406030204" pitchFamily="18" charset="0"/>
                <a:ea typeface="Calibri" panose="020F0502020204030204" pitchFamily="34" charset="0"/>
                <a:cs typeface="Times New Roman" panose="02020603050405020304" pitchFamily="18" charset="0"/>
              </a:rPr>
              <a:t>Each row will represent a unique year, and it will show the average height and weight of participants for that year. This information can be used to identify any notable trends in the height and weight of participants over time.</a:t>
            </a:r>
            <a:endParaRPr lang="en-IN" sz="2400" kern="1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1852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AF6D0B-DDCC-BE6E-C81D-A72337E034D9}"/>
              </a:ext>
            </a:extLst>
          </p:cNvPr>
          <p:cNvSpPr txBox="1"/>
          <p:nvPr/>
        </p:nvSpPr>
        <p:spPr>
          <a:xfrm>
            <a:off x="759655" y="290286"/>
            <a:ext cx="11282290"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11. Are there any dominant countries or regions in specific sports or events?</a:t>
            </a:r>
            <a:r>
              <a:rPr lang="en-US" dirty="0"/>
              <a:t> </a:t>
            </a:r>
            <a:endParaRPr lang="en-IN" dirty="0"/>
          </a:p>
        </p:txBody>
      </p:sp>
      <p:pic>
        <p:nvPicPr>
          <p:cNvPr id="4" name="Picture 3">
            <a:extLst>
              <a:ext uri="{FF2B5EF4-FFF2-40B4-BE49-F238E27FC236}">
                <a16:creationId xmlns:a16="http://schemas.microsoft.com/office/drawing/2014/main" id="{051F0CD9-B683-14E6-CB77-D022682EE26B}"/>
              </a:ext>
            </a:extLst>
          </p:cNvPr>
          <p:cNvPicPr>
            <a:picLocks noChangeAspect="1"/>
          </p:cNvPicPr>
          <p:nvPr/>
        </p:nvPicPr>
        <p:blipFill>
          <a:blip r:embed="rId2"/>
          <a:stretch>
            <a:fillRect/>
          </a:stretch>
        </p:blipFill>
        <p:spPr>
          <a:xfrm>
            <a:off x="1266825" y="1815688"/>
            <a:ext cx="4829175" cy="4626029"/>
          </a:xfrm>
          <a:prstGeom prst="rect">
            <a:avLst/>
          </a:prstGeom>
        </p:spPr>
      </p:pic>
      <p:sp>
        <p:nvSpPr>
          <p:cNvPr id="3" name="TextBox 2">
            <a:extLst>
              <a:ext uri="{FF2B5EF4-FFF2-40B4-BE49-F238E27FC236}">
                <a16:creationId xmlns:a16="http://schemas.microsoft.com/office/drawing/2014/main" id="{5BD46C3E-63A5-CACC-95A1-39FD6CA58D62}"/>
              </a:ext>
            </a:extLst>
          </p:cNvPr>
          <p:cNvSpPr txBox="1"/>
          <p:nvPr/>
        </p:nvSpPr>
        <p:spPr>
          <a:xfrm>
            <a:off x="6518446" y="2631166"/>
            <a:ext cx="4608286" cy="3416320"/>
          </a:xfrm>
          <a:prstGeom prst="rect">
            <a:avLst/>
          </a:prstGeom>
          <a:noFill/>
        </p:spPr>
        <p:txBody>
          <a:bodyPr wrap="square" rtlCol="0">
            <a:spAutoFit/>
          </a:bodyPr>
          <a:lstStyle/>
          <a:p>
            <a:r>
              <a:rPr lang="en-US" sz="2400" dirty="0"/>
              <a:t>Clear domination of USA is visible in Athletics, Gymnastics and Swimming.</a:t>
            </a:r>
          </a:p>
          <a:p>
            <a:r>
              <a:rPr lang="en-US" sz="2400" dirty="0">
                <a:solidFill>
                  <a:schemeClr val="bg2">
                    <a:lumMod val="20000"/>
                    <a:lumOff val="80000"/>
                  </a:schemeClr>
                </a:solidFill>
              </a:rPr>
              <a:t>It provide information about which regions or countries are dominant in specific sports based on the total number of medals won</a:t>
            </a:r>
            <a:endParaRPr lang="en-IN" sz="2400" dirty="0">
              <a:solidFill>
                <a:schemeClr val="bg2">
                  <a:lumMod val="20000"/>
                  <a:lumOff val="80000"/>
                </a:schemeClr>
              </a:solidFill>
            </a:endParaRPr>
          </a:p>
          <a:p>
            <a:endParaRPr lang="en-IN" sz="2400" dirty="0"/>
          </a:p>
        </p:txBody>
      </p:sp>
    </p:spTree>
    <p:extLst>
      <p:ext uri="{BB962C8B-B14F-4D97-AF65-F5344CB8AC3E}">
        <p14:creationId xmlns:p14="http://schemas.microsoft.com/office/powerpoint/2010/main" val="2278186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EFF8CA-5D87-52D7-3A91-C1000ADBAC83}"/>
              </a:ext>
            </a:extLst>
          </p:cNvPr>
          <p:cNvSpPr txBox="1"/>
          <p:nvPr/>
        </p:nvSpPr>
        <p:spPr>
          <a:xfrm>
            <a:off x="562709" y="246743"/>
            <a:ext cx="10831006"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12. What factors contribute to the success or performance of participants from different countries?</a:t>
            </a:r>
            <a:r>
              <a:rPr lang="en-US" dirty="0"/>
              <a:t> </a:t>
            </a:r>
            <a:endParaRPr lang="en-IN" dirty="0"/>
          </a:p>
        </p:txBody>
      </p:sp>
      <p:pic>
        <p:nvPicPr>
          <p:cNvPr id="3" name="Picture 2">
            <a:extLst>
              <a:ext uri="{FF2B5EF4-FFF2-40B4-BE49-F238E27FC236}">
                <a16:creationId xmlns:a16="http://schemas.microsoft.com/office/drawing/2014/main" id="{13C5D3F1-B118-8F8C-1E68-6E7F184AB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64" y="2596810"/>
            <a:ext cx="3695766" cy="3002809"/>
          </a:xfrm>
          <a:prstGeom prst="rect">
            <a:avLst/>
          </a:prstGeom>
        </p:spPr>
      </p:pic>
      <p:sp>
        <p:nvSpPr>
          <p:cNvPr id="5" name="TextBox 4">
            <a:extLst>
              <a:ext uri="{FF2B5EF4-FFF2-40B4-BE49-F238E27FC236}">
                <a16:creationId xmlns:a16="http://schemas.microsoft.com/office/drawing/2014/main" id="{FDB9CCC1-AB09-84EC-E71B-41A74871D028}"/>
              </a:ext>
            </a:extLst>
          </p:cNvPr>
          <p:cNvSpPr txBox="1"/>
          <p:nvPr/>
        </p:nvSpPr>
        <p:spPr>
          <a:xfrm>
            <a:off x="5184792" y="1817301"/>
            <a:ext cx="6098344" cy="923330"/>
          </a:xfrm>
          <a:prstGeom prst="rect">
            <a:avLst/>
          </a:prstGeom>
          <a:noFill/>
        </p:spPr>
        <p:txBody>
          <a:bodyPr wrap="square">
            <a:spAutoFit/>
          </a:bodyPr>
          <a:lstStyle/>
          <a:p>
            <a:r>
              <a:rPr lang="en-US" sz="1800" dirty="0">
                <a:solidFill>
                  <a:schemeClr val="tx1"/>
                </a:solidFill>
                <a:latin typeface="Cambria" panose="02040503050406030204" pitchFamily="18" charset="0"/>
                <a:ea typeface="Cambria" panose="02040503050406030204" pitchFamily="18" charset="0"/>
              </a:rPr>
              <a:t>Note: In light of the absence of pertinent data in the dataset, I will now proceed to examine a fresh perspective -</a:t>
            </a:r>
            <a:br>
              <a:rPr lang="en-US" dirty="0">
                <a:solidFill>
                  <a:srgbClr val="24292E"/>
                </a:solidFill>
                <a:latin typeface="Plus Jakarta Sans"/>
              </a:rPr>
            </a:br>
            <a:endParaRPr lang="en-IN" dirty="0"/>
          </a:p>
        </p:txBody>
      </p:sp>
      <p:sp>
        <p:nvSpPr>
          <p:cNvPr id="7" name="TextBox 6">
            <a:extLst>
              <a:ext uri="{FF2B5EF4-FFF2-40B4-BE49-F238E27FC236}">
                <a16:creationId xmlns:a16="http://schemas.microsoft.com/office/drawing/2014/main" id="{F66390BE-52D2-C407-6724-9CB7E9B693A2}"/>
              </a:ext>
            </a:extLst>
          </p:cNvPr>
          <p:cNvSpPr txBox="1"/>
          <p:nvPr/>
        </p:nvSpPr>
        <p:spPr>
          <a:xfrm>
            <a:off x="5412545" y="3105834"/>
            <a:ext cx="6098344" cy="646331"/>
          </a:xfrm>
          <a:prstGeom prst="rect">
            <a:avLst/>
          </a:prstGeom>
          <a:noFill/>
        </p:spPr>
        <p:txBody>
          <a:bodyPr wrap="square">
            <a:spAutoFit/>
          </a:bodyPr>
          <a:lstStyle/>
          <a:p>
            <a:r>
              <a:rPr lang="en-US" sz="1800" dirty="0">
                <a:latin typeface="Cambria" panose="02040503050406030204" pitchFamily="18" charset="0"/>
                <a:ea typeface="Cambria" panose="02040503050406030204" pitchFamily="18" charset="0"/>
              </a:rPr>
              <a:t>What is the average age of participants and the count of participants in each region?</a:t>
            </a:r>
            <a:endParaRPr lang="en-IN"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47884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1C4FED-E0D7-7372-842A-DA8B78F80111}"/>
              </a:ext>
            </a:extLst>
          </p:cNvPr>
          <p:cNvSpPr txBox="1"/>
          <p:nvPr/>
        </p:nvSpPr>
        <p:spPr>
          <a:xfrm>
            <a:off x="450166" y="188685"/>
            <a:ext cx="11169747"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13. Are there any countries that consistently perform well in multiple Olympic editions?</a:t>
            </a:r>
            <a:r>
              <a:rPr lang="en-US" sz="2800" dirty="0"/>
              <a:t> </a:t>
            </a:r>
            <a:endParaRPr lang="en-IN" sz="2800" dirty="0"/>
          </a:p>
        </p:txBody>
      </p:sp>
      <p:pic>
        <p:nvPicPr>
          <p:cNvPr id="5" name="Picture 4">
            <a:extLst>
              <a:ext uri="{FF2B5EF4-FFF2-40B4-BE49-F238E27FC236}">
                <a16:creationId xmlns:a16="http://schemas.microsoft.com/office/drawing/2014/main" id="{E9BFBA4F-152F-FA86-74CA-949FEB7FE90B}"/>
              </a:ext>
            </a:extLst>
          </p:cNvPr>
          <p:cNvPicPr>
            <a:picLocks noChangeAspect="1"/>
          </p:cNvPicPr>
          <p:nvPr/>
        </p:nvPicPr>
        <p:blipFill>
          <a:blip r:embed="rId2"/>
          <a:stretch>
            <a:fillRect/>
          </a:stretch>
        </p:blipFill>
        <p:spPr>
          <a:xfrm>
            <a:off x="450166" y="1768222"/>
            <a:ext cx="3585029" cy="4533500"/>
          </a:xfrm>
          <a:prstGeom prst="rect">
            <a:avLst/>
          </a:prstGeom>
        </p:spPr>
      </p:pic>
      <p:pic>
        <p:nvPicPr>
          <p:cNvPr id="7" name="Picture 6">
            <a:extLst>
              <a:ext uri="{FF2B5EF4-FFF2-40B4-BE49-F238E27FC236}">
                <a16:creationId xmlns:a16="http://schemas.microsoft.com/office/drawing/2014/main" id="{5770644D-C504-DBAC-6CDA-A9399255D775}"/>
              </a:ext>
            </a:extLst>
          </p:cNvPr>
          <p:cNvPicPr>
            <a:picLocks noChangeAspect="1"/>
          </p:cNvPicPr>
          <p:nvPr/>
        </p:nvPicPr>
        <p:blipFill>
          <a:blip r:embed="rId3"/>
          <a:stretch>
            <a:fillRect/>
          </a:stretch>
        </p:blipFill>
        <p:spPr>
          <a:xfrm>
            <a:off x="4551904" y="805168"/>
            <a:ext cx="6545942" cy="3044826"/>
          </a:xfrm>
          <a:prstGeom prst="rect">
            <a:avLst/>
          </a:prstGeom>
        </p:spPr>
      </p:pic>
      <p:sp>
        <p:nvSpPr>
          <p:cNvPr id="4" name="TextBox 3">
            <a:extLst>
              <a:ext uri="{FF2B5EF4-FFF2-40B4-BE49-F238E27FC236}">
                <a16:creationId xmlns:a16="http://schemas.microsoft.com/office/drawing/2014/main" id="{397DBFDE-F7ED-485C-DDCD-183EAA31E71E}"/>
              </a:ext>
            </a:extLst>
          </p:cNvPr>
          <p:cNvSpPr txBox="1"/>
          <p:nvPr/>
        </p:nvSpPr>
        <p:spPr>
          <a:xfrm>
            <a:off x="4999502" y="4466477"/>
            <a:ext cx="6098344" cy="1200329"/>
          </a:xfrm>
          <a:prstGeom prst="rect">
            <a:avLst/>
          </a:prstGeom>
          <a:noFill/>
        </p:spPr>
        <p:txBody>
          <a:bodyPr wrap="square">
            <a:spAutoFit/>
          </a:bodyPr>
          <a:lstStyle/>
          <a:p>
            <a:pPr algn="just"/>
            <a:r>
              <a:rPr lang="en-US" sz="2400" dirty="0">
                <a:solidFill>
                  <a:schemeClr val="bg2">
                    <a:lumMod val="20000"/>
                    <a:lumOff val="80000"/>
                  </a:schemeClr>
                </a:solidFill>
                <a:latin typeface="Cambria" panose="02040503050406030204" pitchFamily="18" charset="0"/>
                <a:ea typeface="Cambria" panose="02040503050406030204" pitchFamily="18" charset="0"/>
              </a:rPr>
              <a:t>It include countries that have participated in at least two editions and orders the result by the number of medals in descending order.</a:t>
            </a:r>
            <a:endParaRPr lang="en-IN" sz="2400" dirty="0">
              <a:solidFill>
                <a:schemeClr val="bg2">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37363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C1654B-FC61-C647-0DFA-969EA4E3132E}"/>
              </a:ext>
            </a:extLst>
          </p:cNvPr>
          <p:cNvSpPr txBox="1"/>
          <p:nvPr/>
        </p:nvSpPr>
        <p:spPr>
          <a:xfrm>
            <a:off x="140677" y="208002"/>
            <a:ext cx="11915335"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14. Are there any sports or events that have a higher number of medalists from a specific region?</a:t>
            </a:r>
            <a:r>
              <a:rPr lang="en-US" sz="2800" dirty="0"/>
              <a:t> </a:t>
            </a:r>
            <a:endParaRPr lang="en-IN" sz="2800" dirty="0"/>
          </a:p>
        </p:txBody>
      </p:sp>
      <p:pic>
        <p:nvPicPr>
          <p:cNvPr id="5" name="Picture 4">
            <a:extLst>
              <a:ext uri="{FF2B5EF4-FFF2-40B4-BE49-F238E27FC236}">
                <a16:creationId xmlns:a16="http://schemas.microsoft.com/office/drawing/2014/main" id="{7E7CA15B-A81A-E98A-1B2F-7D315461A8B6}"/>
              </a:ext>
            </a:extLst>
          </p:cNvPr>
          <p:cNvPicPr>
            <a:picLocks noChangeAspect="1"/>
          </p:cNvPicPr>
          <p:nvPr/>
        </p:nvPicPr>
        <p:blipFill>
          <a:blip r:embed="rId2"/>
          <a:stretch>
            <a:fillRect/>
          </a:stretch>
        </p:blipFill>
        <p:spPr>
          <a:xfrm>
            <a:off x="140677" y="1566873"/>
            <a:ext cx="6134100" cy="3724254"/>
          </a:xfrm>
          <a:prstGeom prst="rect">
            <a:avLst/>
          </a:prstGeom>
        </p:spPr>
      </p:pic>
      <p:pic>
        <p:nvPicPr>
          <p:cNvPr id="7" name="Picture 6">
            <a:extLst>
              <a:ext uri="{FF2B5EF4-FFF2-40B4-BE49-F238E27FC236}">
                <a16:creationId xmlns:a16="http://schemas.microsoft.com/office/drawing/2014/main" id="{EF428419-BF56-9ADA-C462-8E7EE24AFFC9}"/>
              </a:ext>
            </a:extLst>
          </p:cNvPr>
          <p:cNvPicPr>
            <a:picLocks noChangeAspect="1"/>
          </p:cNvPicPr>
          <p:nvPr/>
        </p:nvPicPr>
        <p:blipFill>
          <a:blip r:embed="rId3"/>
          <a:stretch>
            <a:fillRect/>
          </a:stretch>
        </p:blipFill>
        <p:spPr>
          <a:xfrm>
            <a:off x="6829651" y="1099004"/>
            <a:ext cx="4657725" cy="3295650"/>
          </a:xfrm>
          <a:prstGeom prst="rect">
            <a:avLst/>
          </a:prstGeom>
        </p:spPr>
      </p:pic>
      <p:sp>
        <p:nvSpPr>
          <p:cNvPr id="6" name="TextBox 5">
            <a:extLst>
              <a:ext uri="{FF2B5EF4-FFF2-40B4-BE49-F238E27FC236}">
                <a16:creationId xmlns:a16="http://schemas.microsoft.com/office/drawing/2014/main" id="{605672B7-FE88-BF6B-DA83-873B7C8F3063}"/>
              </a:ext>
            </a:extLst>
          </p:cNvPr>
          <p:cNvSpPr txBox="1"/>
          <p:nvPr/>
        </p:nvSpPr>
        <p:spPr>
          <a:xfrm>
            <a:off x="6829650" y="4661434"/>
            <a:ext cx="4657725" cy="1631216"/>
          </a:xfrm>
          <a:prstGeom prst="rect">
            <a:avLst/>
          </a:prstGeom>
          <a:noFill/>
        </p:spPr>
        <p:txBody>
          <a:bodyPr wrap="square" rtlCol="0">
            <a:spAutoFit/>
          </a:bodyPr>
          <a:lstStyle/>
          <a:p>
            <a:r>
              <a:rPr lang="en-US" sz="2000" dirty="0"/>
              <a:t>Yes, in Football Men’s, USA tops the tally by a great margin, </a:t>
            </a:r>
            <a:r>
              <a:rPr lang="en-US" sz="2000" dirty="0" err="1"/>
              <a:t>infact</a:t>
            </a:r>
            <a:r>
              <a:rPr lang="en-US" sz="2000" dirty="0"/>
              <a:t> in many sports such as </a:t>
            </a:r>
          </a:p>
          <a:p>
            <a:r>
              <a:rPr lang="en-US" sz="2000" dirty="0"/>
              <a:t>Ice hockey, Hockey Men’s, Basketball Men’s USA is tally topper.</a:t>
            </a:r>
            <a:endParaRPr lang="en-IN" sz="2000" dirty="0"/>
          </a:p>
        </p:txBody>
      </p:sp>
    </p:spTree>
    <p:extLst>
      <p:ext uri="{BB962C8B-B14F-4D97-AF65-F5344CB8AC3E}">
        <p14:creationId xmlns:p14="http://schemas.microsoft.com/office/powerpoint/2010/main" val="3408338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C1654B-FC61-C647-0DFA-969EA4E3132E}"/>
              </a:ext>
            </a:extLst>
          </p:cNvPr>
          <p:cNvSpPr txBox="1"/>
          <p:nvPr/>
        </p:nvSpPr>
        <p:spPr>
          <a:xfrm>
            <a:off x="351693" y="208002"/>
            <a:ext cx="11390364"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15. What are some notable instances of unexpected or surprising medal wins?</a:t>
            </a:r>
            <a:r>
              <a:rPr lang="en-US" sz="2800" dirty="0"/>
              <a:t> </a:t>
            </a:r>
            <a:endParaRPr lang="en-IN" sz="2800" dirty="0"/>
          </a:p>
        </p:txBody>
      </p:sp>
      <p:pic>
        <p:nvPicPr>
          <p:cNvPr id="4" name="Picture 3">
            <a:extLst>
              <a:ext uri="{FF2B5EF4-FFF2-40B4-BE49-F238E27FC236}">
                <a16:creationId xmlns:a16="http://schemas.microsoft.com/office/drawing/2014/main" id="{342AE080-AD10-C077-BEBA-4372B207CFFF}"/>
              </a:ext>
            </a:extLst>
          </p:cNvPr>
          <p:cNvPicPr>
            <a:picLocks noChangeAspect="1"/>
          </p:cNvPicPr>
          <p:nvPr/>
        </p:nvPicPr>
        <p:blipFill>
          <a:blip r:embed="rId2"/>
          <a:stretch>
            <a:fillRect/>
          </a:stretch>
        </p:blipFill>
        <p:spPr>
          <a:xfrm>
            <a:off x="1678173" y="1859299"/>
            <a:ext cx="5360567" cy="4125161"/>
          </a:xfrm>
          <a:prstGeom prst="rect">
            <a:avLst/>
          </a:prstGeom>
        </p:spPr>
      </p:pic>
      <p:sp>
        <p:nvSpPr>
          <p:cNvPr id="5" name="TextBox 4">
            <a:extLst>
              <a:ext uri="{FF2B5EF4-FFF2-40B4-BE49-F238E27FC236}">
                <a16:creationId xmlns:a16="http://schemas.microsoft.com/office/drawing/2014/main" id="{4EA547A6-EDB3-877E-CB04-D1A08673B0B3}"/>
              </a:ext>
            </a:extLst>
          </p:cNvPr>
          <p:cNvSpPr txBox="1"/>
          <p:nvPr/>
        </p:nvSpPr>
        <p:spPr>
          <a:xfrm>
            <a:off x="7458075" y="2444552"/>
            <a:ext cx="3779372" cy="2677656"/>
          </a:xfrm>
          <a:prstGeom prst="rect">
            <a:avLst/>
          </a:prstGeom>
          <a:noFill/>
        </p:spPr>
        <p:txBody>
          <a:bodyPr wrap="square">
            <a:spAutoFit/>
          </a:bodyPr>
          <a:lstStyle/>
          <a:p>
            <a:pPr algn="just"/>
            <a:r>
              <a:rPr lang="en-US" sz="2400" dirty="0">
                <a:solidFill>
                  <a:schemeClr val="bg2">
                    <a:lumMod val="20000"/>
                    <a:lumOff val="80000"/>
                  </a:schemeClr>
                </a:solidFill>
                <a:latin typeface="Cambria" panose="02040503050406030204" pitchFamily="18" charset="0"/>
                <a:ea typeface="Cambria" panose="02040503050406030204" pitchFamily="18" charset="0"/>
              </a:rPr>
              <a:t>It will return athletes who won gold medals between 2014 and 2016 and had a previous unexpected or surprising bronze medal win in the specified time frame.</a:t>
            </a:r>
            <a:endParaRPr lang="en-IN" sz="2400" dirty="0">
              <a:solidFill>
                <a:schemeClr val="bg2">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58944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89105-0334-1551-BC18-66226F1067B8}"/>
              </a:ext>
            </a:extLst>
          </p:cNvPr>
          <p:cNvSpPr>
            <a:spLocks noGrp="1"/>
          </p:cNvSpPr>
          <p:nvPr>
            <p:ph type="title"/>
          </p:nvPr>
        </p:nvSpPr>
        <p:spPr>
          <a:xfrm>
            <a:off x="646111" y="452717"/>
            <a:ext cx="10161589" cy="1142167"/>
          </a:xfrm>
        </p:spPr>
        <p:txBody>
          <a:bodyPr>
            <a:normAutofit fontScale="90000"/>
          </a:bodyPr>
          <a:lstStyle/>
          <a:p>
            <a:r>
              <a:rPr lang="en-US" sz="3200" dirty="0">
                <a:solidFill>
                  <a:schemeClr val="tx1"/>
                </a:solidFill>
                <a:latin typeface="Cambria" panose="02040503050406030204" pitchFamily="18" charset="0"/>
                <a:ea typeface="Cambria" panose="02040503050406030204" pitchFamily="18" charset="0"/>
              </a:rPr>
              <a:t>16.</a:t>
            </a:r>
            <a:r>
              <a:rPr lang="en-US" sz="3200" b="0" i="0" dirty="0">
                <a:solidFill>
                  <a:schemeClr val="tx1"/>
                </a:solidFill>
                <a:effectLst/>
                <a:latin typeface="Cambria" panose="02040503050406030204" pitchFamily="18" charset="0"/>
                <a:ea typeface="Cambria" panose="02040503050406030204" pitchFamily="18" charset="0"/>
              </a:rPr>
              <a:t> Are there any regions that have experienced  </a:t>
            </a:r>
            <a:br>
              <a:rPr lang="en-US" sz="3200" b="0" i="0" dirty="0">
                <a:solidFill>
                  <a:schemeClr val="tx1"/>
                </a:solidFill>
                <a:effectLst/>
                <a:latin typeface="Cambria" panose="02040503050406030204" pitchFamily="18" charset="0"/>
                <a:ea typeface="Cambria" panose="02040503050406030204" pitchFamily="18" charset="0"/>
              </a:rPr>
            </a:br>
            <a:r>
              <a:rPr lang="en-US" sz="3200" b="0" i="0" dirty="0">
                <a:solidFill>
                  <a:schemeClr val="tx1"/>
                </a:solidFill>
                <a:effectLst/>
                <a:latin typeface="Cambria" panose="02040503050406030204" pitchFamily="18" charset="0"/>
                <a:ea typeface="Cambria" panose="02040503050406030204" pitchFamily="18" charset="0"/>
              </a:rPr>
              <a:t>       significant growth or decline in Olympic </a:t>
            </a:r>
            <a:r>
              <a:rPr lang="en-US" sz="3200" b="0" i="0" dirty="0" err="1">
                <a:solidFill>
                  <a:schemeClr val="tx1"/>
                </a:solidFill>
                <a:effectLst/>
                <a:latin typeface="Cambria" panose="02040503050406030204" pitchFamily="18" charset="0"/>
                <a:ea typeface="Cambria" panose="02040503050406030204" pitchFamily="18" charset="0"/>
              </a:rPr>
              <a:t>articipation</a:t>
            </a:r>
            <a:r>
              <a:rPr lang="en-US" sz="3200" b="0" i="0" dirty="0">
                <a:solidFill>
                  <a:schemeClr val="tx1"/>
                </a:solidFill>
                <a:effectLst/>
                <a:latin typeface="Cambria" panose="02040503050406030204" pitchFamily="18" charset="0"/>
                <a:ea typeface="Cambria" panose="02040503050406030204" pitchFamily="18" charset="0"/>
              </a:rPr>
              <a:t>?</a:t>
            </a:r>
            <a:br>
              <a:rPr lang="en-US" b="0" i="0" dirty="0">
                <a:solidFill>
                  <a:srgbClr val="24292E"/>
                </a:solidFill>
                <a:effectLst/>
                <a:latin typeface="Plus Jakarta Sans"/>
              </a:rPr>
            </a:br>
            <a:endParaRPr lang="en-IN" dirty="0"/>
          </a:p>
        </p:txBody>
      </p:sp>
      <p:pic>
        <p:nvPicPr>
          <p:cNvPr id="5" name="Picture 4">
            <a:extLst>
              <a:ext uri="{FF2B5EF4-FFF2-40B4-BE49-F238E27FC236}">
                <a16:creationId xmlns:a16="http://schemas.microsoft.com/office/drawing/2014/main" id="{146121DA-8FC4-746B-F897-7238B3C42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221" y="2349241"/>
            <a:ext cx="5179042" cy="3120028"/>
          </a:xfrm>
          <a:prstGeom prst="rect">
            <a:avLst/>
          </a:prstGeom>
        </p:spPr>
      </p:pic>
      <p:sp>
        <p:nvSpPr>
          <p:cNvPr id="4" name="TextBox 3">
            <a:extLst>
              <a:ext uri="{FF2B5EF4-FFF2-40B4-BE49-F238E27FC236}">
                <a16:creationId xmlns:a16="http://schemas.microsoft.com/office/drawing/2014/main" id="{4AD90791-6667-B6D6-47D2-4583D72C42D1}"/>
              </a:ext>
            </a:extLst>
          </p:cNvPr>
          <p:cNvSpPr txBox="1"/>
          <p:nvPr/>
        </p:nvSpPr>
        <p:spPr>
          <a:xfrm>
            <a:off x="7429500" y="2699115"/>
            <a:ext cx="4219073" cy="2308324"/>
          </a:xfrm>
          <a:prstGeom prst="rect">
            <a:avLst/>
          </a:prstGeom>
          <a:noFill/>
        </p:spPr>
        <p:txBody>
          <a:bodyPr wrap="square" rtlCol="0">
            <a:spAutoFit/>
          </a:bodyPr>
          <a:lstStyle/>
          <a:p>
            <a:pPr algn="just"/>
            <a:r>
              <a:rPr lang="en-US" sz="2400" dirty="0">
                <a:solidFill>
                  <a:schemeClr val="bg2">
                    <a:lumMod val="20000"/>
                    <a:lumOff val="80000"/>
                  </a:schemeClr>
                </a:solidFill>
                <a:latin typeface="Cambria" panose="02040503050406030204" pitchFamily="18" charset="0"/>
                <a:ea typeface="Cambria" panose="02040503050406030204" pitchFamily="18" charset="0"/>
              </a:rPr>
              <a:t>It retrieves information about regions, including their IDs, names, the earliest and latest years of Olympic participation, and the total number of distinct participants.</a:t>
            </a:r>
            <a:endParaRPr lang="en-IN" sz="2400" dirty="0">
              <a:solidFill>
                <a:schemeClr val="bg2">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78669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3893EA-F0D1-267F-F504-21EDDEF29E92}"/>
              </a:ext>
            </a:extLst>
          </p:cNvPr>
          <p:cNvSpPr txBox="1"/>
          <p:nvPr/>
        </p:nvSpPr>
        <p:spPr>
          <a:xfrm>
            <a:off x="365761" y="217715"/>
            <a:ext cx="11211950"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17. How do cultural or geographical factors influence the performance of regions in specific sports?</a:t>
            </a:r>
            <a:r>
              <a:rPr lang="en-US" dirty="0"/>
              <a:t> </a:t>
            </a:r>
            <a:endParaRPr lang="en-IN" dirty="0"/>
          </a:p>
        </p:txBody>
      </p:sp>
      <p:pic>
        <p:nvPicPr>
          <p:cNvPr id="2" name="Picture 1">
            <a:extLst>
              <a:ext uri="{FF2B5EF4-FFF2-40B4-BE49-F238E27FC236}">
                <a16:creationId xmlns:a16="http://schemas.microsoft.com/office/drawing/2014/main" id="{4A1544FD-9AA0-4E52-ACCC-E8FC6A79E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48" y="2926187"/>
            <a:ext cx="5600988" cy="2553072"/>
          </a:xfrm>
          <a:prstGeom prst="rect">
            <a:avLst/>
          </a:prstGeom>
        </p:spPr>
      </p:pic>
      <p:sp>
        <p:nvSpPr>
          <p:cNvPr id="5" name="TextBox 4">
            <a:extLst>
              <a:ext uri="{FF2B5EF4-FFF2-40B4-BE49-F238E27FC236}">
                <a16:creationId xmlns:a16="http://schemas.microsoft.com/office/drawing/2014/main" id="{EE77379E-EACE-E03B-B502-1ED6E3D83E20}"/>
              </a:ext>
            </a:extLst>
          </p:cNvPr>
          <p:cNvSpPr txBox="1"/>
          <p:nvPr/>
        </p:nvSpPr>
        <p:spPr>
          <a:xfrm>
            <a:off x="6611814" y="3193473"/>
            <a:ext cx="4392635" cy="1754326"/>
          </a:xfrm>
          <a:prstGeom prst="rect">
            <a:avLst/>
          </a:prstGeom>
          <a:noFill/>
        </p:spPr>
        <p:txBody>
          <a:bodyPr wrap="square">
            <a:spAutoFit/>
          </a:bodyPr>
          <a:lstStyle/>
          <a:p>
            <a:pPr algn="just"/>
            <a:r>
              <a:rPr lang="en-US" sz="1800">
                <a:solidFill>
                  <a:schemeClr val="bg2">
                    <a:lumMod val="20000"/>
                    <a:lumOff val="80000"/>
                  </a:schemeClr>
                </a:solidFill>
              </a:rPr>
              <a:t>It including the year of the games, the region, the sport, and various counts related to the medals awarded (Gold, Silver, Bronze) for each combination of year, region, and sport.</a:t>
            </a:r>
            <a:endParaRPr lang="en-IN" sz="1800" dirty="0">
              <a:solidFill>
                <a:schemeClr val="bg2">
                  <a:lumMod val="20000"/>
                  <a:lumOff val="80000"/>
                </a:schemeClr>
              </a:solidFill>
            </a:endParaRPr>
          </a:p>
        </p:txBody>
      </p:sp>
      <p:sp>
        <p:nvSpPr>
          <p:cNvPr id="7" name="TextBox 6">
            <a:extLst>
              <a:ext uri="{FF2B5EF4-FFF2-40B4-BE49-F238E27FC236}">
                <a16:creationId xmlns:a16="http://schemas.microsoft.com/office/drawing/2014/main" id="{00EEEFA4-595D-A27B-FFA5-74BF5BD0C233}"/>
              </a:ext>
            </a:extLst>
          </p:cNvPr>
          <p:cNvSpPr txBox="1"/>
          <p:nvPr/>
        </p:nvSpPr>
        <p:spPr>
          <a:xfrm>
            <a:off x="365761" y="1171822"/>
            <a:ext cx="6098344" cy="646331"/>
          </a:xfrm>
          <a:prstGeom prst="rect">
            <a:avLst/>
          </a:prstGeom>
          <a:noFill/>
        </p:spPr>
        <p:txBody>
          <a:bodyPr wrap="square">
            <a:spAutoFit/>
          </a:bodyPr>
          <a:lstStyle/>
          <a:p>
            <a:r>
              <a:rPr lang="en-US" sz="1800" dirty="0">
                <a:solidFill>
                  <a:schemeClr val="tx1"/>
                </a:solidFill>
                <a:latin typeface="Cambria" panose="02040503050406030204" pitchFamily="18" charset="0"/>
                <a:ea typeface="Cambria" panose="02040503050406030204" pitchFamily="18" charset="0"/>
              </a:rPr>
              <a:t>Note: In light of the absence of pertinent data in the dataset, I will now proceed to examine a fresh perspective -</a:t>
            </a:r>
            <a:endParaRPr lang="en-IN" dirty="0"/>
          </a:p>
        </p:txBody>
      </p:sp>
      <p:sp>
        <p:nvSpPr>
          <p:cNvPr id="9" name="TextBox 8">
            <a:extLst>
              <a:ext uri="{FF2B5EF4-FFF2-40B4-BE49-F238E27FC236}">
                <a16:creationId xmlns:a16="http://schemas.microsoft.com/office/drawing/2014/main" id="{2BB39664-1450-0154-C8EE-B20BF77A6982}"/>
              </a:ext>
            </a:extLst>
          </p:cNvPr>
          <p:cNvSpPr txBox="1"/>
          <p:nvPr/>
        </p:nvSpPr>
        <p:spPr>
          <a:xfrm>
            <a:off x="492369" y="1847213"/>
            <a:ext cx="6098344" cy="1200329"/>
          </a:xfrm>
          <a:prstGeom prst="rect">
            <a:avLst/>
          </a:prstGeom>
          <a:noFill/>
        </p:spPr>
        <p:txBody>
          <a:bodyPr wrap="square">
            <a:spAutoFit/>
          </a:bodyPr>
          <a:lstStyle/>
          <a:p>
            <a:r>
              <a:rPr lang="en-US" sz="1800" i="0" u="none" strike="noStrike" dirty="0">
                <a:solidFill>
                  <a:schemeClr val="tx1"/>
                </a:solidFill>
                <a:effectLst/>
                <a:latin typeface="Cambria" panose="02040503050406030204" pitchFamily="18" charset="0"/>
                <a:ea typeface="Cambria" panose="02040503050406030204" pitchFamily="18" charset="0"/>
              </a:rPr>
              <a:t>What is the distribution of gold, silver, and bronze medals won by regions in each year for different sports, along with the total number of medals won?</a:t>
            </a:r>
            <a:r>
              <a:rPr lang="en-US" sz="1800" dirty="0">
                <a:solidFill>
                  <a:schemeClr val="tx1"/>
                </a:solidFill>
                <a:latin typeface="Cambria" panose="02040503050406030204" pitchFamily="18" charset="0"/>
                <a:ea typeface="Cambria" panose="02040503050406030204" pitchFamily="18" charset="0"/>
              </a:rPr>
              <a:t> </a:t>
            </a:r>
            <a:br>
              <a:rPr lang="en-US" dirty="0">
                <a:solidFill>
                  <a:srgbClr val="24292E"/>
                </a:solidFill>
                <a:latin typeface="Plus Jakarta Sans"/>
              </a:rPr>
            </a:br>
            <a:endParaRPr lang="en-IN" dirty="0"/>
          </a:p>
        </p:txBody>
      </p:sp>
    </p:spTree>
    <p:extLst>
      <p:ext uri="{BB962C8B-B14F-4D97-AF65-F5344CB8AC3E}">
        <p14:creationId xmlns:p14="http://schemas.microsoft.com/office/powerpoint/2010/main" val="2047782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2EB5CA-4730-C510-0E78-62F3B319E29B}"/>
              </a:ext>
            </a:extLst>
          </p:cNvPr>
          <p:cNvSpPr txBox="1"/>
          <p:nvPr/>
        </p:nvSpPr>
        <p:spPr>
          <a:xfrm>
            <a:off x="3995224" y="42203"/>
            <a:ext cx="4797084" cy="830997"/>
          </a:xfrm>
          <a:prstGeom prst="rect">
            <a:avLst/>
          </a:prstGeom>
          <a:noFill/>
        </p:spPr>
        <p:txBody>
          <a:bodyPr wrap="square" rtlCol="0">
            <a:spAutoFit/>
          </a:bodyPr>
          <a:lstStyle/>
          <a:p>
            <a:pPr algn="ctr"/>
            <a:r>
              <a:rPr lang="en-US" sz="4800" b="1" dirty="0">
                <a:solidFill>
                  <a:schemeClr val="bg2"/>
                </a:solidFill>
              </a:rPr>
              <a:t>ER Diagram</a:t>
            </a:r>
            <a:endParaRPr lang="en-IN" sz="4800" b="1" dirty="0">
              <a:solidFill>
                <a:schemeClr val="bg2"/>
              </a:solidFill>
            </a:endParaRPr>
          </a:p>
        </p:txBody>
      </p:sp>
      <p:pic>
        <p:nvPicPr>
          <p:cNvPr id="5" name="Picture 4">
            <a:extLst>
              <a:ext uri="{FF2B5EF4-FFF2-40B4-BE49-F238E27FC236}">
                <a16:creationId xmlns:a16="http://schemas.microsoft.com/office/drawing/2014/main" id="{B327BEF3-AE51-DBFB-9228-F87B84FC3B05}"/>
              </a:ext>
            </a:extLst>
          </p:cNvPr>
          <p:cNvPicPr>
            <a:picLocks noChangeAspect="1"/>
          </p:cNvPicPr>
          <p:nvPr/>
        </p:nvPicPr>
        <p:blipFill>
          <a:blip r:embed="rId2"/>
          <a:stretch>
            <a:fillRect/>
          </a:stretch>
        </p:blipFill>
        <p:spPr>
          <a:xfrm>
            <a:off x="348343" y="873200"/>
            <a:ext cx="11596914" cy="5701771"/>
          </a:xfrm>
          <a:prstGeom prst="rect">
            <a:avLst/>
          </a:prstGeom>
        </p:spPr>
      </p:pic>
    </p:spTree>
    <p:extLst>
      <p:ext uri="{BB962C8B-B14F-4D97-AF65-F5344CB8AC3E}">
        <p14:creationId xmlns:p14="http://schemas.microsoft.com/office/powerpoint/2010/main" val="31236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C1654B-FC61-C647-0DFA-969EA4E3132E}"/>
              </a:ext>
            </a:extLst>
          </p:cNvPr>
          <p:cNvSpPr txBox="1"/>
          <p:nvPr/>
        </p:nvSpPr>
        <p:spPr>
          <a:xfrm>
            <a:off x="450167" y="208002"/>
            <a:ext cx="11291890" cy="954107"/>
          </a:xfrm>
          <a:prstGeom prst="rect">
            <a:avLst/>
          </a:prstGeom>
          <a:noFill/>
        </p:spPr>
        <p:txBody>
          <a:bodyPr wrap="square" rtlCol="0">
            <a:spAutoFit/>
          </a:bodyPr>
          <a:lstStyle/>
          <a:p>
            <a:r>
              <a:rPr lang="en-US" sz="2800" b="0" i="0" u="none" strike="noStrike" dirty="0">
                <a:effectLst/>
                <a:latin typeface="Arial" panose="020B0604020202020204" pitchFamily="34" charset="0"/>
              </a:rPr>
              <a:t>18. Are there any regions that have had a notable impact on the overall medal tally?</a:t>
            </a:r>
            <a:r>
              <a:rPr lang="en-US" dirty="0"/>
              <a:t> </a:t>
            </a:r>
            <a:r>
              <a:rPr lang="en-US" sz="1800" b="0" i="0" u="none" strike="noStrike" dirty="0">
                <a:solidFill>
                  <a:srgbClr val="24292E"/>
                </a:solidFill>
                <a:effectLst/>
                <a:latin typeface="Arial" panose="020B0604020202020204" pitchFamily="34" charset="0"/>
              </a:rPr>
              <a:t> </a:t>
            </a:r>
            <a:endParaRPr lang="en-IN" dirty="0"/>
          </a:p>
        </p:txBody>
      </p:sp>
      <p:pic>
        <p:nvPicPr>
          <p:cNvPr id="4" name="Picture 3">
            <a:extLst>
              <a:ext uri="{FF2B5EF4-FFF2-40B4-BE49-F238E27FC236}">
                <a16:creationId xmlns:a16="http://schemas.microsoft.com/office/drawing/2014/main" id="{5E8F78A8-6803-2A03-2B20-5BCDEE74C87A}"/>
              </a:ext>
            </a:extLst>
          </p:cNvPr>
          <p:cNvPicPr>
            <a:picLocks noChangeAspect="1"/>
          </p:cNvPicPr>
          <p:nvPr/>
        </p:nvPicPr>
        <p:blipFill>
          <a:blip r:embed="rId2"/>
          <a:stretch>
            <a:fillRect/>
          </a:stretch>
        </p:blipFill>
        <p:spPr>
          <a:xfrm>
            <a:off x="656715" y="1680442"/>
            <a:ext cx="3228975" cy="4969556"/>
          </a:xfrm>
          <a:prstGeom prst="rect">
            <a:avLst/>
          </a:prstGeom>
        </p:spPr>
      </p:pic>
      <p:pic>
        <p:nvPicPr>
          <p:cNvPr id="6" name="Picture 5">
            <a:extLst>
              <a:ext uri="{FF2B5EF4-FFF2-40B4-BE49-F238E27FC236}">
                <a16:creationId xmlns:a16="http://schemas.microsoft.com/office/drawing/2014/main" id="{57919734-6D60-6B7A-DB05-CBFE96D7039E}"/>
              </a:ext>
            </a:extLst>
          </p:cNvPr>
          <p:cNvPicPr>
            <a:picLocks noChangeAspect="1"/>
          </p:cNvPicPr>
          <p:nvPr/>
        </p:nvPicPr>
        <p:blipFill>
          <a:blip r:embed="rId3"/>
          <a:stretch>
            <a:fillRect/>
          </a:stretch>
        </p:blipFill>
        <p:spPr>
          <a:xfrm>
            <a:off x="4753884" y="1030928"/>
            <a:ext cx="6175373" cy="3134292"/>
          </a:xfrm>
          <a:prstGeom prst="rect">
            <a:avLst/>
          </a:prstGeom>
        </p:spPr>
      </p:pic>
      <p:sp>
        <p:nvSpPr>
          <p:cNvPr id="3" name="TextBox 2">
            <a:extLst>
              <a:ext uri="{FF2B5EF4-FFF2-40B4-BE49-F238E27FC236}">
                <a16:creationId xmlns:a16="http://schemas.microsoft.com/office/drawing/2014/main" id="{D7308A77-4E57-1904-481F-116C3D3CEFDE}"/>
              </a:ext>
            </a:extLst>
          </p:cNvPr>
          <p:cNvSpPr txBox="1"/>
          <p:nvPr/>
        </p:nvSpPr>
        <p:spPr>
          <a:xfrm>
            <a:off x="4985656" y="4445402"/>
            <a:ext cx="5943601" cy="830997"/>
          </a:xfrm>
          <a:prstGeom prst="rect">
            <a:avLst/>
          </a:prstGeom>
          <a:noFill/>
        </p:spPr>
        <p:txBody>
          <a:bodyPr wrap="square" rtlCol="0">
            <a:spAutoFit/>
          </a:bodyPr>
          <a:lstStyle/>
          <a:p>
            <a:r>
              <a:rPr lang="en-US" sz="2400" dirty="0"/>
              <a:t>As it is visible in column chart, USA is a distant first in overall medal tally.</a:t>
            </a:r>
          </a:p>
        </p:txBody>
      </p:sp>
    </p:spTree>
    <p:extLst>
      <p:ext uri="{BB962C8B-B14F-4D97-AF65-F5344CB8AC3E}">
        <p14:creationId xmlns:p14="http://schemas.microsoft.com/office/powerpoint/2010/main" val="3909448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157B6A-1880-CE83-0B1D-1C12BB202133}"/>
              </a:ext>
            </a:extLst>
          </p:cNvPr>
          <p:cNvSpPr txBox="1"/>
          <p:nvPr/>
        </p:nvSpPr>
        <p:spPr>
          <a:xfrm>
            <a:off x="2017486" y="1528525"/>
            <a:ext cx="8447315" cy="4154984"/>
          </a:xfrm>
          <a:prstGeom prst="rect">
            <a:avLst/>
          </a:prstGeom>
          <a:noFill/>
        </p:spPr>
        <p:txBody>
          <a:bodyPr wrap="square">
            <a:spAutoFit/>
          </a:bodyPr>
          <a:lstStyle/>
          <a:p>
            <a:r>
              <a:rPr lang="en-US" sz="2400" dirty="0"/>
              <a:t>Findings : In this whole analysis process we explored all possible perspective, evolution and stakeholder to analyzed the data comprehensively and holistically. After the analysis we can come to a conclusion that there is a gender domination and regional domination as far as the medal and participation is concerned. </a:t>
            </a:r>
          </a:p>
          <a:p>
            <a:r>
              <a:rPr lang="en-US" sz="2400" dirty="0"/>
              <a:t>Absence of some relevant data lead us  to be unable to find some crucial factors that could have been  responsible for a particular result likes of regional domination and gender domination in some particular sports.</a:t>
            </a:r>
            <a:endParaRPr lang="en-IN" sz="2400" dirty="0"/>
          </a:p>
        </p:txBody>
      </p:sp>
    </p:spTree>
    <p:extLst>
      <p:ext uri="{BB962C8B-B14F-4D97-AF65-F5344CB8AC3E}">
        <p14:creationId xmlns:p14="http://schemas.microsoft.com/office/powerpoint/2010/main" val="3106285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C5C439-AD30-F2EE-642E-4AE91E5CE2E8}"/>
              </a:ext>
            </a:extLst>
          </p:cNvPr>
          <p:cNvSpPr/>
          <p:nvPr/>
        </p:nvSpPr>
        <p:spPr>
          <a:xfrm>
            <a:off x="3629464" y="2514600"/>
            <a:ext cx="4979963" cy="177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Thank You</a:t>
            </a:r>
            <a:endParaRPr lang="en-IN" sz="6000" dirty="0"/>
          </a:p>
        </p:txBody>
      </p:sp>
    </p:spTree>
    <p:extLst>
      <p:ext uri="{BB962C8B-B14F-4D97-AF65-F5344CB8AC3E}">
        <p14:creationId xmlns:p14="http://schemas.microsoft.com/office/powerpoint/2010/main" val="1364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407B2B-3791-194D-F62B-830F8B008729}"/>
              </a:ext>
            </a:extLst>
          </p:cNvPr>
          <p:cNvSpPr/>
          <p:nvPr/>
        </p:nvSpPr>
        <p:spPr>
          <a:xfrm>
            <a:off x="6274191" y="3021037"/>
            <a:ext cx="5209735" cy="30667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5400" dirty="0"/>
              <a:t>Power Bi Problem Statement</a:t>
            </a:r>
            <a:endParaRPr lang="en-IN" sz="5400" dirty="0"/>
          </a:p>
        </p:txBody>
      </p:sp>
      <p:pic>
        <p:nvPicPr>
          <p:cNvPr id="5" name="Picture 4">
            <a:extLst>
              <a:ext uri="{FF2B5EF4-FFF2-40B4-BE49-F238E27FC236}">
                <a16:creationId xmlns:a16="http://schemas.microsoft.com/office/drawing/2014/main" id="{F96A6779-A0CD-E8F0-E13D-6C32EF5C9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04" y="450165"/>
            <a:ext cx="4089009" cy="3615397"/>
          </a:xfrm>
          <a:prstGeom prst="rect">
            <a:avLst/>
          </a:prstGeom>
        </p:spPr>
      </p:pic>
    </p:spTree>
    <p:extLst>
      <p:ext uri="{BB962C8B-B14F-4D97-AF65-F5344CB8AC3E}">
        <p14:creationId xmlns:p14="http://schemas.microsoft.com/office/powerpoint/2010/main" val="1678299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4CB6859-5C15-B217-0607-A29AA734ADE7}"/>
              </a:ext>
            </a:extLst>
          </p:cNvPr>
          <p:cNvPicPr>
            <a:picLocks noChangeAspect="1"/>
          </p:cNvPicPr>
          <p:nvPr/>
        </p:nvPicPr>
        <p:blipFill>
          <a:blip r:embed="rId2"/>
          <a:stretch>
            <a:fillRect/>
          </a:stretch>
        </p:blipFill>
        <p:spPr>
          <a:xfrm>
            <a:off x="490024" y="844062"/>
            <a:ext cx="11211951" cy="5458264"/>
          </a:xfrm>
          <a:prstGeom prst="rect">
            <a:avLst/>
          </a:prstGeom>
        </p:spPr>
      </p:pic>
      <p:sp>
        <p:nvSpPr>
          <p:cNvPr id="13" name="Rectangle 12">
            <a:extLst>
              <a:ext uri="{FF2B5EF4-FFF2-40B4-BE49-F238E27FC236}">
                <a16:creationId xmlns:a16="http://schemas.microsoft.com/office/drawing/2014/main" id="{7B868CD6-8A39-E8AC-D21F-770CDBF7E1EE}"/>
              </a:ext>
            </a:extLst>
          </p:cNvPr>
          <p:cNvSpPr/>
          <p:nvPr/>
        </p:nvSpPr>
        <p:spPr>
          <a:xfrm>
            <a:off x="633046" y="147708"/>
            <a:ext cx="9692640" cy="54864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600" b="1" u="sng" dirty="0"/>
              <a:t>Games Analysis</a:t>
            </a:r>
            <a:endParaRPr lang="en-IN" sz="3600" b="1" u="sng" dirty="0"/>
          </a:p>
        </p:txBody>
      </p:sp>
    </p:spTree>
    <p:extLst>
      <p:ext uri="{BB962C8B-B14F-4D97-AF65-F5344CB8AC3E}">
        <p14:creationId xmlns:p14="http://schemas.microsoft.com/office/powerpoint/2010/main" val="100239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B8F28-61A0-13B5-1153-C4EEC6EE7D2A}"/>
              </a:ext>
            </a:extLst>
          </p:cNvPr>
          <p:cNvSpPr txBox="1"/>
          <p:nvPr/>
        </p:nvSpPr>
        <p:spPr>
          <a:xfrm>
            <a:off x="598211" y="202550"/>
            <a:ext cx="10995578" cy="1815882"/>
          </a:xfrm>
          <a:prstGeom prst="rect">
            <a:avLst/>
          </a:prstGeom>
          <a:noFill/>
        </p:spPr>
        <p:txBody>
          <a:bodyPr wrap="square" rtlCol="0">
            <a:spAutoFit/>
          </a:bodyPr>
          <a:lstStyle/>
          <a:p>
            <a:pPr>
              <a:buFont typeface="+mj-lt"/>
              <a:buAutoNum type="arabicPeriod"/>
            </a:pPr>
            <a:r>
              <a:rPr lang="en-US" sz="2800" dirty="0">
                <a:effectLst/>
              </a:rPr>
              <a:t>How many Olympic Games have been held in each season (Summer vs. Winter)?</a:t>
            </a:r>
          </a:p>
          <a:p>
            <a:br>
              <a:rPr lang="en-US" sz="2800" dirty="0">
                <a:effectLst/>
              </a:rPr>
            </a:br>
            <a:endParaRPr lang="en-IN" sz="2800" dirty="0"/>
          </a:p>
        </p:txBody>
      </p:sp>
      <p:sp>
        <p:nvSpPr>
          <p:cNvPr id="5" name="TextBox 4">
            <a:extLst>
              <a:ext uri="{FF2B5EF4-FFF2-40B4-BE49-F238E27FC236}">
                <a16:creationId xmlns:a16="http://schemas.microsoft.com/office/drawing/2014/main" id="{3D7C475E-577E-FC7A-9956-6ABB6DF63D6E}"/>
              </a:ext>
            </a:extLst>
          </p:cNvPr>
          <p:cNvSpPr txBox="1"/>
          <p:nvPr/>
        </p:nvSpPr>
        <p:spPr>
          <a:xfrm>
            <a:off x="6884461" y="1884316"/>
            <a:ext cx="4819860" cy="1569660"/>
          </a:xfrm>
          <a:prstGeom prst="rect">
            <a:avLst/>
          </a:prstGeom>
          <a:noFill/>
        </p:spPr>
        <p:txBody>
          <a:bodyPr wrap="square" rtlCol="0">
            <a:spAutoFit/>
          </a:bodyPr>
          <a:lstStyle/>
          <a:p>
            <a:r>
              <a:rPr lang="en-US" sz="2400" dirty="0"/>
              <a:t>As the visual suggests, more number of games are played in summer season(57.86%) than in winter (43.16%).</a:t>
            </a:r>
            <a:endParaRPr lang="en-IN" sz="2400" dirty="0"/>
          </a:p>
        </p:txBody>
      </p:sp>
      <p:pic>
        <p:nvPicPr>
          <p:cNvPr id="3" name="Picture 2">
            <a:extLst>
              <a:ext uri="{FF2B5EF4-FFF2-40B4-BE49-F238E27FC236}">
                <a16:creationId xmlns:a16="http://schemas.microsoft.com/office/drawing/2014/main" id="{B57E673F-AAAE-4C12-AF43-C2F65FCFCBCC}"/>
              </a:ext>
            </a:extLst>
          </p:cNvPr>
          <p:cNvPicPr>
            <a:picLocks noChangeAspect="1"/>
          </p:cNvPicPr>
          <p:nvPr/>
        </p:nvPicPr>
        <p:blipFill>
          <a:blip r:embed="rId2"/>
          <a:stretch>
            <a:fillRect/>
          </a:stretch>
        </p:blipFill>
        <p:spPr>
          <a:xfrm>
            <a:off x="1276139" y="1884316"/>
            <a:ext cx="5377879" cy="3855302"/>
          </a:xfrm>
          <a:prstGeom prst="rect">
            <a:avLst/>
          </a:prstGeom>
        </p:spPr>
      </p:pic>
    </p:spTree>
    <p:extLst>
      <p:ext uri="{BB962C8B-B14F-4D97-AF65-F5344CB8AC3E}">
        <p14:creationId xmlns:p14="http://schemas.microsoft.com/office/powerpoint/2010/main" val="472598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B8F28-61A0-13B5-1153-C4EEC6EE7D2A}"/>
              </a:ext>
            </a:extLst>
          </p:cNvPr>
          <p:cNvSpPr txBox="1"/>
          <p:nvPr/>
        </p:nvSpPr>
        <p:spPr>
          <a:xfrm>
            <a:off x="1146629" y="119575"/>
            <a:ext cx="10392228" cy="2062103"/>
          </a:xfrm>
          <a:prstGeom prst="rect">
            <a:avLst/>
          </a:prstGeom>
          <a:noFill/>
        </p:spPr>
        <p:txBody>
          <a:bodyPr wrap="square" rtlCol="0">
            <a:spAutoFit/>
          </a:bodyPr>
          <a:lstStyle/>
          <a:p>
            <a:r>
              <a:rPr lang="en-US" sz="3600" dirty="0"/>
              <a:t>2</a:t>
            </a:r>
            <a:r>
              <a:rPr lang="en-US" sz="3600" dirty="0">
                <a:effectLst/>
              </a:rPr>
              <a:t>.</a:t>
            </a:r>
            <a:r>
              <a:rPr lang="en-US" sz="2800" dirty="0">
                <a:effectLst/>
              </a:rPr>
              <a:t>What is the distribution of games across different decades?</a:t>
            </a:r>
          </a:p>
          <a:p>
            <a:br>
              <a:rPr lang="en-US" sz="2800" dirty="0">
                <a:effectLst/>
              </a:rPr>
            </a:br>
            <a:br>
              <a:rPr lang="en-US" dirty="0">
                <a:effectLst/>
              </a:rPr>
            </a:br>
            <a:endParaRPr lang="en-IN" dirty="0"/>
          </a:p>
        </p:txBody>
      </p:sp>
      <p:sp>
        <p:nvSpPr>
          <p:cNvPr id="7" name="TextBox 6">
            <a:extLst>
              <a:ext uri="{FF2B5EF4-FFF2-40B4-BE49-F238E27FC236}">
                <a16:creationId xmlns:a16="http://schemas.microsoft.com/office/drawing/2014/main" id="{529386B9-610F-5D35-0ED6-6ABA2533E359}"/>
              </a:ext>
            </a:extLst>
          </p:cNvPr>
          <p:cNvSpPr txBox="1"/>
          <p:nvPr/>
        </p:nvSpPr>
        <p:spPr>
          <a:xfrm>
            <a:off x="8001925" y="2077813"/>
            <a:ext cx="3520272" cy="1200329"/>
          </a:xfrm>
          <a:prstGeom prst="rect">
            <a:avLst/>
          </a:prstGeom>
          <a:noFill/>
        </p:spPr>
        <p:txBody>
          <a:bodyPr wrap="square" rtlCol="0">
            <a:spAutoFit/>
          </a:bodyPr>
          <a:lstStyle/>
          <a:p>
            <a:r>
              <a:rPr lang="en-US" sz="2400" dirty="0"/>
              <a:t>Visual representation of number of games played over decades.</a:t>
            </a:r>
            <a:endParaRPr lang="en-IN" sz="2400" dirty="0"/>
          </a:p>
        </p:txBody>
      </p:sp>
      <p:pic>
        <p:nvPicPr>
          <p:cNvPr id="5" name="Picture 4">
            <a:extLst>
              <a:ext uri="{FF2B5EF4-FFF2-40B4-BE49-F238E27FC236}">
                <a16:creationId xmlns:a16="http://schemas.microsoft.com/office/drawing/2014/main" id="{99CD6818-710C-E0A2-CD23-1CD596BAD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629" y="2077813"/>
            <a:ext cx="6590602" cy="4294852"/>
          </a:xfrm>
          <a:prstGeom prst="rect">
            <a:avLst/>
          </a:prstGeom>
        </p:spPr>
      </p:pic>
    </p:spTree>
    <p:extLst>
      <p:ext uri="{BB962C8B-B14F-4D97-AF65-F5344CB8AC3E}">
        <p14:creationId xmlns:p14="http://schemas.microsoft.com/office/powerpoint/2010/main" val="39774908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1681</TotalTime>
  <Words>1840</Words>
  <Application>Microsoft Office PowerPoint</Application>
  <PresentationFormat>Widescreen</PresentationFormat>
  <Paragraphs>123</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Cambria</vt:lpstr>
      <vt:lpstr>Century Gothic</vt:lpstr>
      <vt:lpstr>Plus Jakarta Sans</vt:lpstr>
      <vt:lpstr>Segoe UI</vt:lpstr>
      <vt:lpstr>Wingdings 3</vt:lpstr>
      <vt:lpstr>Ion</vt:lpstr>
      <vt:lpstr>Capstone Project – Olympic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16. Are there any regions that have experienced          significant growth or decline in Olympic articipation?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Olympic Games</dc:title>
  <dc:creator>alka.sharma1996@outlook.com</dc:creator>
  <cp:lastModifiedBy>alka.sharma1996@outlook.com</cp:lastModifiedBy>
  <cp:revision>39</cp:revision>
  <dcterms:created xsi:type="dcterms:W3CDTF">2023-11-03T04:16:21Z</dcterms:created>
  <dcterms:modified xsi:type="dcterms:W3CDTF">2023-11-08T15:36:52Z</dcterms:modified>
</cp:coreProperties>
</file>